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Economica"/>
      <p:regular r:id="rId29"/>
      <p:bold r:id="rId30"/>
      <p:italic r:id="rId31"/>
      <p:boldItalic r:id="rId32"/>
    </p:embeddedFont>
    <p:embeddedFont>
      <p:font typeface="Roboto"/>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iaA9OClBuwvVFrIFfzSVkRLjXU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Economica-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conomica-italic.fntdata"/><Relationship Id="rId30" Type="http://schemas.openxmlformats.org/officeDocument/2006/relationships/font" Target="fonts/Economica-bold.fntdata"/><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font" Target="fonts/Economica-boldItalic.fntdata"/><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37" Type="http://schemas.openxmlformats.org/officeDocument/2006/relationships/font" Target="fonts/OpenSans-regular.fntdata"/><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39" Type="http://schemas.openxmlformats.org/officeDocument/2006/relationships/font" Target="fonts/OpenSans-italic.fntdata"/><Relationship Id="rId16" Type="http://schemas.openxmlformats.org/officeDocument/2006/relationships/slide" Target="slides/slide12.xml"/><Relationship Id="rId38" Type="http://schemas.openxmlformats.org/officeDocument/2006/relationships/font" Target="fonts/Open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Byron</a:t>
            </a:r>
            <a:endParaRPr/>
          </a:p>
          <a:p>
            <a:pPr indent="-298450" lvl="0" marL="457200" rtl="0" algn="l">
              <a:spcBef>
                <a:spcPts val="0"/>
              </a:spcBef>
              <a:spcAft>
                <a:spcPts val="0"/>
              </a:spcAft>
              <a:buSzPts val="1100"/>
              <a:buChar char="-"/>
            </a:pPr>
            <a:r>
              <a:rPr lang="en-US"/>
              <a:t>We started with a question, Why is Netflix recommending me garbage?</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78" name="Google Shape;7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3d078612b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3d078612b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3d078612b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3d078612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We used a combination of flask and html to create our data analytics dashboard.</a:t>
            </a:r>
            <a:r>
              <a:rPr lang="en-US">
                <a:solidFill>
                  <a:schemeClr val="dk1"/>
                </a:solidFill>
              </a:rPr>
              <a:t> We will be having a live demo of our website at the end of the presentation.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3ba64df52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3ba64df5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US" sz="1000">
                <a:solidFill>
                  <a:schemeClr val="dk1"/>
                </a:solidFill>
                <a:latin typeface="Calibri"/>
                <a:ea typeface="Calibri"/>
                <a:cs typeface="Calibri"/>
                <a:sym typeface="Calibri"/>
              </a:rPr>
              <a:t>For a future analysis, we recommend the use of a dataset containing more information related to the users demographics. This will add a new level of complexity to our machine learning models and allow for more comparisons.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3ba64df52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3ba64df5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Some of the limitations that we faced while working on this project can be broken down into three categories: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As mentioned before, the dataset we used for our study does limits the level of complexity our machine models can run and we would preferably like to have some information regarding user demographics.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Both our hardware and software had difficulty working with the huge dataset we used for our machine learning models. We were able to tackle this limitation by aggregating our data into smaller chunks and perform a parallel process when running our models.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The Kmeans model was unable to accurately give movie recommendations for the users we analyzed. The recommendations that the model tried to give as well were not consistent with previous trails we ran.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1ceaedf51_2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1ceaedf51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The first thing the user sees when they enter our website is the exploratory data analysis. Users are able to filter through the data using the movie genres. The charts are responsive and allow for some interactivity with the user. When a user enters a userid in this form here, five movies are recommended for that particular user. In this case the movies are being recommended for user id #1. </a:t>
            </a:r>
            <a:endParaRPr sz="1000">
              <a:solidFill>
                <a:schemeClr val="dk1"/>
              </a:solidFill>
            </a:endParaRPr>
          </a:p>
          <a:p>
            <a:pPr indent="0" lvl="0" marL="0" rtl="0" algn="l">
              <a:spcBef>
                <a:spcPts val="1200"/>
              </a:spcBef>
              <a:spcAft>
                <a:spcPts val="0"/>
              </a:spcAft>
              <a:buNone/>
            </a:pPr>
            <a:r>
              <a:t/>
            </a:r>
            <a:endParaRPr sz="10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fab9005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Byron </a:t>
            </a:r>
            <a:endParaRPr/>
          </a:p>
          <a:p>
            <a:pPr indent="-298450" lvl="0" marL="457200" rtl="0" algn="l">
              <a:spcBef>
                <a:spcPts val="0"/>
              </a:spcBef>
              <a:spcAft>
                <a:spcPts val="0"/>
              </a:spcAft>
              <a:buSzPts val="1100"/>
              <a:buChar char="-"/>
            </a:pPr>
            <a:r>
              <a:rPr lang="en-US"/>
              <a:t>Probably don’t need this slide, it can be hidden in </a:t>
            </a:r>
            <a:r>
              <a:rPr lang="en-US"/>
              <a:t>presentation</a:t>
            </a:r>
            <a:r>
              <a:rPr lang="en-US"/>
              <a:t>. </a:t>
            </a:r>
            <a:endParaRPr/>
          </a:p>
        </p:txBody>
      </p:sp>
      <p:sp>
        <p:nvSpPr>
          <p:cNvPr id="206" name="Google Shape;206;g11fab90053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1ceaedea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1ceaede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should i add improvements here?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3d078612b_1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3d078612b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Scatter plot is not suitable to display 20 features…</a:t>
            </a:r>
            <a:endParaRPr sz="1050">
              <a:solidFill>
                <a:schemeClr val="dk1"/>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3ba64df52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3ba64df5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Byron</a:t>
            </a:r>
            <a:endParaRPr>
              <a:solidFill>
                <a:schemeClr val="dk1"/>
              </a:solidFill>
            </a:endParaRPr>
          </a:p>
          <a:p>
            <a:pPr indent="-298450" lvl="0" marL="457200" rtl="0" algn="l">
              <a:spcBef>
                <a:spcPts val="0"/>
              </a:spcBef>
              <a:spcAft>
                <a:spcPts val="0"/>
              </a:spcAft>
              <a:buSzPts val="1100"/>
              <a:buChar char="-"/>
            </a:pPr>
            <a:r>
              <a:rPr lang="en-US">
                <a:solidFill>
                  <a:schemeClr val="dk1"/>
                </a:solidFill>
              </a:rPr>
              <a:t>Increasing problem in todays saturated streaming marketplace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Ample data available to tackle this issue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Customers: everyday users looking for better recommendations, movie streaming companies looking to improve their recommendations to their users</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3ba64df5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3ba64df5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23ba64df52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23ba64df5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Byron</a:t>
            </a:r>
            <a:endParaRPr/>
          </a:p>
          <a:p>
            <a:pPr indent="-298450" lvl="0" marL="457200" rtl="0" algn="l">
              <a:spcBef>
                <a:spcPts val="0"/>
              </a:spcBef>
              <a:spcAft>
                <a:spcPts val="0"/>
              </a:spcAft>
              <a:buSzPts val="1100"/>
              <a:buChar char="-"/>
            </a:pPr>
            <a:r>
              <a:rPr lang="en-US"/>
              <a:t>Our Question: Can we accurately predict and recommend movies based off of someone’s own actual previous </a:t>
            </a:r>
            <a:r>
              <a:rPr lang="en-US"/>
              <a:t>recommendations?</a:t>
            </a:r>
            <a:endParaRPr/>
          </a:p>
          <a:p>
            <a:pPr indent="-298450" lvl="0" marL="457200" rtl="0" algn="l">
              <a:spcBef>
                <a:spcPts val="0"/>
              </a:spcBef>
              <a:spcAft>
                <a:spcPts val="0"/>
              </a:spcAft>
              <a:buSzPts val="1100"/>
              <a:buChar char="-"/>
            </a:pPr>
            <a:r>
              <a:rPr lang="en-US"/>
              <a:t>Follow up Question: What is the best model to use for this?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Why did we select this topic?</a:t>
            </a:r>
            <a:endParaRPr/>
          </a:p>
          <a:p>
            <a:pPr indent="-298450" lvl="0" marL="457200" rtl="0" algn="l">
              <a:spcBef>
                <a:spcPts val="0"/>
              </a:spcBef>
              <a:spcAft>
                <a:spcPts val="0"/>
              </a:spcAft>
              <a:buClr>
                <a:schemeClr val="dk1"/>
              </a:buClr>
              <a:buSzPts val="1100"/>
              <a:buChar char="-"/>
            </a:pPr>
            <a:r>
              <a:rPr lang="en-US">
                <a:solidFill>
                  <a:schemeClr val="dk1"/>
                </a:solidFill>
              </a:rPr>
              <a:t>Effective recommendation systems increasing problem in today’s saturated streaming marketplace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Ample data available to tackle this issue</a:t>
            </a:r>
            <a:endParaRPr>
              <a:solidFill>
                <a:schemeClr val="dk1"/>
              </a:solidFill>
            </a:endParaRPr>
          </a:p>
          <a:p>
            <a:pPr indent="0" lvl="0" marL="45720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3d078612b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3d078612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chemeClr val="dk1"/>
                </a:solidFill>
                <a:highlight>
                  <a:srgbClr val="FFFFFF"/>
                </a:highlight>
              </a:rPr>
              <a:t>Since our predicted target would be the a recommending movie list for users who has rated before, therefore I set "userId" as the index. To test how does K-means Cluster model work, I picked 2 genres "Romance" and "Sci-Fi" as a sample input and aim to see what would </a:t>
            </a:r>
            <a:r>
              <a:rPr lang="en-US" sz="1050">
                <a:solidFill>
                  <a:schemeClr val="dk1"/>
                </a:solidFill>
                <a:highlight>
                  <a:srgbClr val="FFFFFF"/>
                </a:highlight>
              </a:rPr>
              <a:t>happen.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We did a Exploratory Data Analysis (EDA) in order to investigate the data set summarize and provides a better understanding of data set variables and the relationships between them.</a:t>
            </a:r>
            <a:endParaRPr/>
          </a:p>
          <a:p>
            <a:pPr indent="-298450" lvl="0" marL="457200" rtl="0" algn="l">
              <a:spcBef>
                <a:spcPts val="0"/>
              </a:spcBef>
              <a:spcAft>
                <a:spcPts val="0"/>
              </a:spcAft>
              <a:buSzPts val="1100"/>
              <a:buChar char="●"/>
            </a:pPr>
            <a:r>
              <a:rPr lang="en-US"/>
              <a:t>The importance of EDA is to help identify obvious errors, as well as better understand patterns within the data, detect outliers or anomalous events, find interesting relations among the variables</a:t>
            </a:r>
            <a:endParaRPr/>
          </a:p>
          <a:p>
            <a:pPr indent="0" lvl="0" marL="0" rtl="0" algn="l">
              <a:spcBef>
                <a:spcPts val="0"/>
              </a:spcBef>
              <a:spcAft>
                <a:spcPts val="0"/>
              </a:spcAft>
              <a:buNone/>
            </a:pPr>
            <a:r>
              <a:t/>
            </a:r>
            <a:endParaRPr/>
          </a:p>
        </p:txBody>
      </p:sp>
      <p:sp>
        <p:nvSpPr>
          <p:cNvPr id="249" name="Google Shape;24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3d078612b_1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3d078612b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chemeClr val="dk1"/>
                </a:solidFill>
                <a:highlight>
                  <a:srgbClr val="FFFFFF"/>
                </a:highlight>
              </a:rPr>
              <a:t>20 </a:t>
            </a:r>
            <a:r>
              <a:rPr lang="en-US" sz="1050">
                <a:solidFill>
                  <a:schemeClr val="dk1"/>
                </a:solidFill>
                <a:highlight>
                  <a:srgbClr val="FFFFFF"/>
                </a:highlight>
              </a:rPr>
              <a:t>heat map</a:t>
            </a:r>
            <a:r>
              <a:rPr lang="en-US" sz="1050">
                <a:solidFill>
                  <a:schemeClr val="dk1"/>
                </a:solidFill>
                <a:highlight>
                  <a:srgbClr val="FFFFFF"/>
                </a:highlight>
              </a:rPr>
              <a:t> to show 20 genres </a:t>
            </a:r>
            <a:r>
              <a:rPr lang="en-US" sz="1050">
                <a:solidFill>
                  <a:schemeClr val="dk1"/>
                </a:solidFill>
                <a:highlight>
                  <a:srgbClr val="FFFFFF"/>
                </a:highlight>
              </a:rPr>
              <a:t>separately, each cell shows the ratings of a user for a specific movie, we group the users with similar ratings together and make predictions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3ba64df52_0_5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3ba64df52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US"/>
              <a:t>The first graph is with heatmap (by highest rating movie according to the database), which also includes the same tableau feature (hyperlink for movie titles).</a:t>
            </a:r>
            <a:endParaRPr/>
          </a:p>
          <a:p>
            <a:pPr indent="-298450" lvl="0" marL="457200" rtl="0" algn="l">
              <a:lnSpc>
                <a:spcPct val="115000"/>
              </a:lnSpc>
              <a:spcBef>
                <a:spcPts val="0"/>
              </a:spcBef>
              <a:spcAft>
                <a:spcPts val="0"/>
              </a:spcAft>
              <a:buSzPts val="1100"/>
              <a:buChar char="●"/>
            </a:pPr>
            <a:r>
              <a:rPr lang="en-US"/>
              <a:t>The second is a racing bar chart racing, showing the number of movies by genre released year by year. To use this Tableau feature, just by clicking on the play button on the Tableau website (see hyperlink below the dashboard)</a:t>
            </a:r>
            <a:endParaRPr/>
          </a:p>
          <a:p>
            <a:pPr indent="-298450" lvl="0" marL="457200" rtl="0" algn="l">
              <a:lnSpc>
                <a:spcPct val="115000"/>
              </a:lnSpc>
              <a:spcBef>
                <a:spcPts val="0"/>
              </a:spcBef>
              <a:spcAft>
                <a:spcPts val="0"/>
              </a:spcAft>
              <a:buSzPts val="1100"/>
              <a:buChar char="●"/>
            </a:pPr>
            <a:r>
              <a:rPr lang="en-US"/>
              <a:t>Last, we have prepared a story on the Tableau, summarizing the main google slides on the Tableau. The story on Tableau is an excellent alternative to the google slide for a presentation because we can use the features and interactivity on the tableau website. (See hyperlink below the dashboard)</a:t>
            </a:r>
            <a:endParaRPr/>
          </a:p>
          <a:p>
            <a:pPr indent="0" lvl="0" marL="45720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3ba64df52_0_5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3ba64df52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3ba64df52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3ba64df5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Byron</a:t>
            </a:r>
            <a:endParaRPr/>
          </a:p>
          <a:p>
            <a:pPr indent="-298450" lvl="0" marL="457200" rtl="0" algn="l">
              <a:spcBef>
                <a:spcPts val="0"/>
              </a:spcBef>
              <a:spcAft>
                <a:spcPts val="0"/>
              </a:spcAft>
              <a:buSzPts val="1100"/>
              <a:buChar char="-"/>
            </a:pPr>
            <a:r>
              <a:rPr lang="en-US"/>
              <a:t>MovieLens has multiple different datasets dealing with movies and user recommendations.</a:t>
            </a:r>
            <a:endParaRPr/>
          </a:p>
          <a:p>
            <a:pPr indent="-298450" lvl="0" marL="457200" rtl="0" algn="l">
              <a:spcBef>
                <a:spcPts val="0"/>
              </a:spcBef>
              <a:spcAft>
                <a:spcPts val="0"/>
              </a:spcAft>
              <a:buSzPts val="1100"/>
              <a:buChar char="-"/>
            </a:pPr>
            <a:r>
              <a:rPr lang="en-US"/>
              <a:t>We decided to be ambitious and went with the largest with has 25 million reviews of over 209 thousand movies by over 162 thousand users.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3ba64df52_0_3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3ba64df52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Byron</a:t>
            </a:r>
            <a:endParaRPr/>
          </a:p>
          <a:p>
            <a:pPr indent="-298450" lvl="0" marL="457200" rtl="0" algn="l">
              <a:spcBef>
                <a:spcPts val="0"/>
              </a:spcBef>
              <a:spcAft>
                <a:spcPts val="0"/>
              </a:spcAft>
              <a:buSzPts val="1100"/>
              <a:buChar char="-"/>
            </a:pPr>
            <a:r>
              <a:rPr lang="en-US"/>
              <a:t>Data came </a:t>
            </a:r>
            <a:r>
              <a:rPr lang="en-US"/>
              <a:t>already</a:t>
            </a:r>
            <a:r>
              <a:rPr lang="en-US"/>
              <a:t> in multiple related tables so we made the decision to store our data in the RDBS PostgresSQL hosted on  AWS. </a:t>
            </a:r>
            <a:endParaRPr/>
          </a:p>
          <a:p>
            <a:pPr indent="-298450" lvl="0" marL="457200" rtl="0" algn="l">
              <a:spcBef>
                <a:spcPts val="0"/>
              </a:spcBef>
              <a:spcAft>
                <a:spcPts val="0"/>
              </a:spcAft>
              <a:buSzPts val="1100"/>
              <a:buChar char="-"/>
            </a:pPr>
            <a:r>
              <a:rPr lang="en-US"/>
              <a:t>During ETL and Data Preprocessing: </a:t>
            </a:r>
            <a:endParaRPr/>
          </a:p>
          <a:p>
            <a:pPr indent="-298450" lvl="1" marL="914400" rtl="0" algn="l">
              <a:spcBef>
                <a:spcPts val="0"/>
              </a:spcBef>
              <a:spcAft>
                <a:spcPts val="0"/>
              </a:spcAft>
              <a:buSzPts val="1100"/>
              <a:buChar char="-"/>
            </a:pPr>
            <a:r>
              <a:rPr lang="en-US"/>
              <a:t>dataset is absolutely massive, too large for our computers to </a:t>
            </a:r>
            <a:r>
              <a:rPr lang="en-US"/>
              <a:t>efficiently</a:t>
            </a:r>
            <a:r>
              <a:rPr lang="en-US"/>
              <a:t> handle</a:t>
            </a:r>
            <a:endParaRPr/>
          </a:p>
          <a:p>
            <a:pPr indent="-298450" lvl="1" marL="914400" rtl="0" algn="l">
              <a:spcBef>
                <a:spcPts val="0"/>
              </a:spcBef>
              <a:spcAft>
                <a:spcPts val="0"/>
              </a:spcAft>
              <a:buSzPts val="1100"/>
              <a:buChar char="-"/>
            </a:pPr>
            <a:r>
              <a:rPr lang="en-US"/>
              <a:t>business decisions: 1) drop any movies rated by less </a:t>
            </a:r>
            <a:r>
              <a:rPr lang="en-US"/>
              <a:t>than</a:t>
            </a:r>
            <a:r>
              <a:rPr lang="en-US"/>
              <a:t> 100 users</a:t>
            </a:r>
            <a:endParaRPr/>
          </a:p>
          <a:p>
            <a:pPr indent="457200" lvl="0" marL="1828800" rtl="0" algn="l">
              <a:spcBef>
                <a:spcPts val="0"/>
              </a:spcBef>
              <a:spcAft>
                <a:spcPts val="0"/>
              </a:spcAft>
              <a:buNone/>
            </a:pPr>
            <a:r>
              <a:rPr lang="en-US"/>
              <a:t>2) drop any users that rated less than 100 movies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3ba64df52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3ba64df5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constellation</a:t>
            </a:r>
            <a:r>
              <a:rPr lang="en-US"/>
              <a:t> of technologies including AWS, PostgreSQL, python, flask, html, Google Colab, Tableau and of course our two models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3ba64df52_0_5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3ba64df52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We used </a:t>
            </a:r>
            <a:r>
              <a:rPr lang="en-US"/>
              <a:t>Tableau</a:t>
            </a:r>
            <a:r>
              <a:rPr lang="en-US"/>
              <a:t> to create our dashboard (with database overview). Due the limitations of Tableau, we loading around 13MM lines vs 25 MM from the original database.</a:t>
            </a:r>
            <a:endParaRPr/>
          </a:p>
          <a:p>
            <a:pPr indent="-298450" lvl="0" marL="457200" rtl="0" algn="l">
              <a:lnSpc>
                <a:spcPct val="115000"/>
              </a:lnSpc>
              <a:spcBef>
                <a:spcPts val="0"/>
              </a:spcBef>
              <a:spcAft>
                <a:spcPts val="0"/>
              </a:spcAft>
              <a:buSzPts val="1100"/>
              <a:buChar char="●"/>
            </a:pPr>
            <a:r>
              <a:rPr lang="en-US"/>
              <a:t>To fix the Tableau limitation, we create a table on SQL, filtering the year of the movies. We used 24 years of movies.</a:t>
            </a:r>
            <a:endParaRPr/>
          </a:p>
          <a:p>
            <a:pPr indent="-298450" lvl="0" marL="457200" rtl="0" algn="l">
              <a:spcBef>
                <a:spcPts val="0"/>
              </a:spcBef>
              <a:spcAft>
                <a:spcPts val="0"/>
              </a:spcAft>
              <a:buSzPts val="1100"/>
              <a:buChar char="●"/>
            </a:pPr>
            <a:r>
              <a:rPr lang="en-US"/>
              <a:t>The dashboard above is interactive. We include a tableau feature (hyperlink for movie titles). So click on any movie title, and a new window will be open on the IMDb website with more information about the movie selected.</a:t>
            </a:r>
            <a:endParaRPr/>
          </a:p>
          <a:p>
            <a:pPr indent="0" lvl="0" marL="0" rtl="0" algn="l">
              <a:spcBef>
                <a:spcPts val="0"/>
              </a:spcBef>
              <a:spcAft>
                <a:spcPts val="0"/>
              </a:spcAft>
              <a:buNone/>
            </a:pPr>
            <a:r>
              <a:rPr lang="en-US" sz="1500">
                <a:solidFill>
                  <a:schemeClr val="dk1"/>
                </a:solidFill>
                <a:latin typeface="Calibri"/>
                <a:ea typeface="Calibri"/>
                <a:cs typeface="Calibri"/>
                <a:sym typeface="Calibri"/>
              </a:rPr>
              <a:t>After the ETL process, the group used Tableau to run an exploratory data analysis on the dataset and to visualize our findings. Initially, we created a worksheet with several graphs and specific studies. Then, we prepared a dashboard to visualize the findings in an efficient and elegant manner. </a:t>
            </a:r>
            <a:endParaRPr sz="800"/>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3d078612b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3d07861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24292F"/>
                </a:solidFill>
                <a:highlight>
                  <a:srgbClr val="FFFFFF"/>
                </a:highlight>
              </a:rPr>
              <a:t>K represents how many clusters there will be. These clusters are then determined by the means of all the points that will belong to the cluster.</a:t>
            </a:r>
            <a:endParaRPr>
              <a:solidFill>
                <a:srgbClr val="24292F"/>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4292F"/>
              </a:solidFill>
              <a:highlight>
                <a:srgbClr val="FFFFFF"/>
              </a:highlight>
            </a:endParaRPr>
          </a:p>
          <a:p>
            <a:pPr indent="0" lvl="0" marL="0" rtl="0" algn="l">
              <a:spcBef>
                <a:spcPts val="0"/>
              </a:spcBef>
              <a:spcAft>
                <a:spcPts val="0"/>
              </a:spcAft>
              <a:buClr>
                <a:schemeClr val="dk1"/>
              </a:buClr>
              <a:buSzPts val="1100"/>
              <a:buFont typeface="Arial"/>
              <a:buNone/>
            </a:pPr>
            <a:r>
              <a:rPr lang="en-US">
                <a:solidFill>
                  <a:schemeClr val="dk1"/>
                </a:solidFill>
                <a:highlight>
                  <a:srgbClr val="FFFFFF"/>
                </a:highlight>
              </a:rPr>
              <a:t>I tried Random Forest first since this supervised machine learning model is robust and explainable. But due to the lack of features, such as user information (age, nationality, address etc.) and movie details (director, producer, company, leader actor/actress etc.) I found it might not be a suitable choice for our case. Thus I tried any unsupervised model which I am familiar with and finally decide to use K-means Clustering.</a:t>
            </a:r>
            <a:endParaRPr>
              <a:solidFill>
                <a:srgbClr val="24292F"/>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3d078612b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3d078612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highlight>
                  <a:srgbClr val="FFFFFF"/>
                </a:highlight>
              </a:rPr>
              <a:t>As per this logic, if we calculate the average score in this cluster for every movie, we would have an understanding for how this 'taste cluster' feels about each movie in the dataset.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1ceaedea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1ceaedea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latin typeface="Calibri"/>
                <a:ea typeface="Calibri"/>
                <a:cs typeface="Calibri"/>
                <a:sym typeface="Calibri"/>
              </a:rPr>
              <a:t>Matrix factorization is the preferred model for recommender systems since it can deal with scalability and sparsity better than Memory-based collaborative filtering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21ceaedf51_2_7"/>
          <p:cNvSpPr/>
          <p:nvPr/>
        </p:nvSpPr>
        <p:spPr>
          <a:xfrm>
            <a:off x="3658683" y="1008933"/>
            <a:ext cx="1442131" cy="1499896"/>
          </a:xfrm>
          <a:custGeom>
            <a:rect b="b" l="l" r="r" t="t"/>
            <a:pathLst>
              <a:path extrusionOk="0" h="44998" w="43265">
                <a:moveTo>
                  <a:pt x="0" y="44998"/>
                </a:moveTo>
                <a:lnTo>
                  <a:pt x="0" y="0"/>
                </a:lnTo>
                <a:lnTo>
                  <a:pt x="43265" y="0"/>
                </a:lnTo>
              </a:path>
            </a:pathLst>
          </a:custGeom>
          <a:noFill/>
          <a:ln cap="flat" cmpd="sng" w="28575">
            <a:solidFill>
              <a:srgbClr val="31538F"/>
            </a:solidFill>
            <a:prstDash val="solid"/>
            <a:miter lim="8000"/>
            <a:headEnd len="sm" w="sm" type="none"/>
            <a:tailEnd len="sm" w="sm" type="none"/>
          </a:ln>
        </p:spPr>
      </p:sp>
      <p:sp>
        <p:nvSpPr>
          <p:cNvPr id="11" name="Google Shape;11;g121ceaedf51_2_7"/>
          <p:cNvSpPr/>
          <p:nvPr/>
        </p:nvSpPr>
        <p:spPr>
          <a:xfrm rot="10800000">
            <a:off x="7091169" y="4355671"/>
            <a:ext cx="1442131" cy="1499896"/>
          </a:xfrm>
          <a:custGeom>
            <a:rect b="b" l="l" r="r" t="t"/>
            <a:pathLst>
              <a:path extrusionOk="0" h="44998" w="43265">
                <a:moveTo>
                  <a:pt x="0" y="44998"/>
                </a:moveTo>
                <a:lnTo>
                  <a:pt x="0" y="0"/>
                </a:lnTo>
                <a:lnTo>
                  <a:pt x="43265" y="0"/>
                </a:lnTo>
              </a:path>
            </a:pathLst>
          </a:custGeom>
          <a:noFill/>
          <a:ln cap="flat" cmpd="sng" w="28575">
            <a:solidFill>
              <a:srgbClr val="31538F"/>
            </a:solidFill>
            <a:prstDash val="solid"/>
            <a:miter lim="8000"/>
            <a:headEnd len="sm" w="sm" type="none"/>
            <a:tailEnd len="sm" w="sm" type="none"/>
          </a:ln>
        </p:spPr>
      </p:sp>
      <p:sp>
        <p:nvSpPr>
          <p:cNvPr id="12" name="Google Shape;12;g121ceaedf51_2_7"/>
          <p:cNvSpPr txBox="1"/>
          <p:nvPr>
            <p:ph type="ctrTitle"/>
          </p:nvPr>
        </p:nvSpPr>
        <p:spPr>
          <a:xfrm>
            <a:off x="4059600" y="1925674"/>
            <a:ext cx="4072800" cy="20496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13" name="Google Shape;13;g121ceaedf51_2_7"/>
          <p:cNvSpPr txBox="1"/>
          <p:nvPr>
            <p:ph idx="1" type="subTitle"/>
          </p:nvPr>
        </p:nvSpPr>
        <p:spPr>
          <a:xfrm>
            <a:off x="4059600" y="4155440"/>
            <a:ext cx="4072800" cy="9351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Font typeface="Economica"/>
              <a:buNone/>
              <a:defRPr sz="2800">
                <a:latin typeface="Economica"/>
                <a:ea typeface="Economica"/>
                <a:cs typeface="Economica"/>
                <a:sym typeface="Economica"/>
              </a:defRPr>
            </a:lvl1pPr>
            <a:lvl2pPr lvl="1" algn="ctr">
              <a:lnSpc>
                <a:spcPct val="100000"/>
              </a:lnSpc>
              <a:spcBef>
                <a:spcPts val="0"/>
              </a:spcBef>
              <a:spcAft>
                <a:spcPts val="0"/>
              </a:spcAft>
              <a:buSzPts val="2800"/>
              <a:buFont typeface="Economica"/>
              <a:buNone/>
              <a:defRPr sz="2800">
                <a:latin typeface="Economica"/>
                <a:ea typeface="Economica"/>
                <a:cs typeface="Economica"/>
                <a:sym typeface="Economica"/>
              </a:defRPr>
            </a:lvl2pPr>
            <a:lvl3pPr lvl="2" algn="ctr">
              <a:lnSpc>
                <a:spcPct val="100000"/>
              </a:lnSpc>
              <a:spcBef>
                <a:spcPts val="0"/>
              </a:spcBef>
              <a:spcAft>
                <a:spcPts val="0"/>
              </a:spcAft>
              <a:buSzPts val="2800"/>
              <a:buFont typeface="Economica"/>
              <a:buNone/>
              <a:defRPr sz="2800">
                <a:latin typeface="Economica"/>
                <a:ea typeface="Economica"/>
                <a:cs typeface="Economica"/>
                <a:sym typeface="Economica"/>
              </a:defRPr>
            </a:lvl3pPr>
            <a:lvl4pPr lvl="3" algn="ctr">
              <a:lnSpc>
                <a:spcPct val="100000"/>
              </a:lnSpc>
              <a:spcBef>
                <a:spcPts val="0"/>
              </a:spcBef>
              <a:spcAft>
                <a:spcPts val="0"/>
              </a:spcAft>
              <a:buSzPts val="2800"/>
              <a:buFont typeface="Economica"/>
              <a:buNone/>
              <a:defRPr sz="2800">
                <a:latin typeface="Economica"/>
                <a:ea typeface="Economica"/>
                <a:cs typeface="Economica"/>
                <a:sym typeface="Economica"/>
              </a:defRPr>
            </a:lvl4pPr>
            <a:lvl5pPr lvl="4" algn="ctr">
              <a:lnSpc>
                <a:spcPct val="100000"/>
              </a:lnSpc>
              <a:spcBef>
                <a:spcPts val="0"/>
              </a:spcBef>
              <a:spcAft>
                <a:spcPts val="0"/>
              </a:spcAft>
              <a:buSzPts val="2800"/>
              <a:buFont typeface="Economica"/>
              <a:buNone/>
              <a:defRPr sz="2800">
                <a:latin typeface="Economica"/>
                <a:ea typeface="Economica"/>
                <a:cs typeface="Economica"/>
                <a:sym typeface="Economica"/>
              </a:defRPr>
            </a:lvl5pPr>
            <a:lvl6pPr lvl="5" algn="ctr">
              <a:lnSpc>
                <a:spcPct val="100000"/>
              </a:lnSpc>
              <a:spcBef>
                <a:spcPts val="0"/>
              </a:spcBef>
              <a:spcAft>
                <a:spcPts val="0"/>
              </a:spcAft>
              <a:buSzPts val="2800"/>
              <a:buFont typeface="Economica"/>
              <a:buNone/>
              <a:defRPr sz="2800">
                <a:latin typeface="Economica"/>
                <a:ea typeface="Economica"/>
                <a:cs typeface="Economica"/>
                <a:sym typeface="Economica"/>
              </a:defRPr>
            </a:lvl6pPr>
            <a:lvl7pPr lvl="6" algn="ctr">
              <a:lnSpc>
                <a:spcPct val="100000"/>
              </a:lnSpc>
              <a:spcBef>
                <a:spcPts val="0"/>
              </a:spcBef>
              <a:spcAft>
                <a:spcPts val="0"/>
              </a:spcAft>
              <a:buSzPts val="2800"/>
              <a:buFont typeface="Economica"/>
              <a:buNone/>
              <a:defRPr sz="2800">
                <a:latin typeface="Economica"/>
                <a:ea typeface="Economica"/>
                <a:cs typeface="Economica"/>
                <a:sym typeface="Economica"/>
              </a:defRPr>
            </a:lvl7pPr>
            <a:lvl8pPr lvl="7" algn="ctr">
              <a:lnSpc>
                <a:spcPct val="100000"/>
              </a:lnSpc>
              <a:spcBef>
                <a:spcPts val="0"/>
              </a:spcBef>
              <a:spcAft>
                <a:spcPts val="0"/>
              </a:spcAft>
              <a:buSzPts val="2800"/>
              <a:buFont typeface="Economica"/>
              <a:buNone/>
              <a:defRPr sz="2800">
                <a:latin typeface="Economica"/>
                <a:ea typeface="Economica"/>
                <a:cs typeface="Economica"/>
                <a:sym typeface="Economica"/>
              </a:defRPr>
            </a:lvl8pPr>
            <a:lvl9pPr lvl="8" algn="ctr">
              <a:lnSpc>
                <a:spcPct val="100000"/>
              </a:lnSpc>
              <a:spcBef>
                <a:spcPts val="0"/>
              </a:spcBef>
              <a:spcAft>
                <a:spcPts val="0"/>
              </a:spcAft>
              <a:buSzPts val="2800"/>
              <a:buFont typeface="Economica"/>
              <a:buNone/>
              <a:defRPr sz="2800">
                <a:latin typeface="Economica"/>
                <a:ea typeface="Economica"/>
                <a:cs typeface="Economica"/>
                <a:sym typeface="Economica"/>
              </a:defRPr>
            </a:lvl9pPr>
          </a:lstStyle>
          <a:p/>
        </p:txBody>
      </p:sp>
      <p:sp>
        <p:nvSpPr>
          <p:cNvPr id="14" name="Google Shape;14;g121ceaedf51_2_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121ceaedf51_2_46"/>
          <p:cNvSpPr txBox="1"/>
          <p:nvPr>
            <p:ph idx="1" type="body"/>
          </p:nvPr>
        </p:nvSpPr>
        <p:spPr>
          <a:xfrm>
            <a:off x="426000" y="5625233"/>
            <a:ext cx="7998300" cy="7983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3200"/>
              <a:buFont typeface="Economica"/>
              <a:buNone/>
              <a:defRPr sz="3200">
                <a:latin typeface="Economica"/>
                <a:ea typeface="Economica"/>
                <a:cs typeface="Economica"/>
                <a:sym typeface="Economica"/>
              </a:defRPr>
            </a:lvl1pPr>
          </a:lstStyle>
          <a:p/>
        </p:txBody>
      </p:sp>
      <p:sp>
        <p:nvSpPr>
          <p:cNvPr id="52" name="Google Shape;52;g121ceaedf51_2_4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g121ceaedf51_2_49"/>
          <p:cNvSpPr/>
          <p:nvPr/>
        </p:nvSpPr>
        <p:spPr>
          <a:xfrm>
            <a:off x="0" y="6727600"/>
            <a:ext cx="12192000" cy="130500"/>
          </a:xfrm>
          <a:prstGeom prst="rect">
            <a:avLst/>
          </a:prstGeom>
          <a:solidFill>
            <a:srgbClr val="3153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g121ceaedf51_2_49"/>
          <p:cNvSpPr txBox="1"/>
          <p:nvPr>
            <p:ph hasCustomPrompt="1" type="title"/>
          </p:nvPr>
        </p:nvSpPr>
        <p:spPr>
          <a:xfrm>
            <a:off x="415600" y="1276167"/>
            <a:ext cx="11360700" cy="28383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rgbClr val="31538F"/>
              </a:buClr>
              <a:buSzPts val="21300"/>
              <a:buNone/>
              <a:defRPr sz="21300">
                <a:solidFill>
                  <a:srgbClr val="31538F"/>
                </a:solidFill>
              </a:defRPr>
            </a:lvl1pPr>
            <a:lvl2pPr lvl="1" algn="ctr">
              <a:spcBef>
                <a:spcPts val="0"/>
              </a:spcBef>
              <a:spcAft>
                <a:spcPts val="0"/>
              </a:spcAft>
              <a:buClr>
                <a:schemeClr val="lt2"/>
              </a:buClr>
              <a:buSzPts val="21300"/>
              <a:buNone/>
              <a:defRPr sz="21300">
                <a:solidFill>
                  <a:schemeClr val="lt2"/>
                </a:solidFill>
              </a:defRPr>
            </a:lvl2pPr>
            <a:lvl3pPr lvl="2" algn="ctr">
              <a:spcBef>
                <a:spcPts val="0"/>
              </a:spcBef>
              <a:spcAft>
                <a:spcPts val="0"/>
              </a:spcAft>
              <a:buClr>
                <a:schemeClr val="lt2"/>
              </a:buClr>
              <a:buSzPts val="21300"/>
              <a:buNone/>
              <a:defRPr sz="21300">
                <a:solidFill>
                  <a:schemeClr val="lt2"/>
                </a:solidFill>
              </a:defRPr>
            </a:lvl3pPr>
            <a:lvl4pPr lvl="3" algn="ctr">
              <a:spcBef>
                <a:spcPts val="0"/>
              </a:spcBef>
              <a:spcAft>
                <a:spcPts val="0"/>
              </a:spcAft>
              <a:buClr>
                <a:schemeClr val="lt2"/>
              </a:buClr>
              <a:buSzPts val="21300"/>
              <a:buNone/>
              <a:defRPr sz="21300">
                <a:solidFill>
                  <a:schemeClr val="lt2"/>
                </a:solidFill>
              </a:defRPr>
            </a:lvl4pPr>
            <a:lvl5pPr lvl="4" algn="ctr">
              <a:spcBef>
                <a:spcPts val="0"/>
              </a:spcBef>
              <a:spcAft>
                <a:spcPts val="0"/>
              </a:spcAft>
              <a:buClr>
                <a:schemeClr val="lt2"/>
              </a:buClr>
              <a:buSzPts val="21300"/>
              <a:buNone/>
              <a:defRPr sz="21300">
                <a:solidFill>
                  <a:schemeClr val="lt2"/>
                </a:solidFill>
              </a:defRPr>
            </a:lvl5pPr>
            <a:lvl6pPr lvl="5" algn="ctr">
              <a:spcBef>
                <a:spcPts val="0"/>
              </a:spcBef>
              <a:spcAft>
                <a:spcPts val="0"/>
              </a:spcAft>
              <a:buClr>
                <a:schemeClr val="lt2"/>
              </a:buClr>
              <a:buSzPts val="21300"/>
              <a:buNone/>
              <a:defRPr sz="21300">
                <a:solidFill>
                  <a:schemeClr val="lt2"/>
                </a:solidFill>
              </a:defRPr>
            </a:lvl6pPr>
            <a:lvl7pPr lvl="6" algn="ctr">
              <a:spcBef>
                <a:spcPts val="0"/>
              </a:spcBef>
              <a:spcAft>
                <a:spcPts val="0"/>
              </a:spcAft>
              <a:buClr>
                <a:schemeClr val="lt2"/>
              </a:buClr>
              <a:buSzPts val="21300"/>
              <a:buNone/>
              <a:defRPr sz="21300">
                <a:solidFill>
                  <a:schemeClr val="lt2"/>
                </a:solidFill>
              </a:defRPr>
            </a:lvl7pPr>
            <a:lvl8pPr lvl="7" algn="ctr">
              <a:spcBef>
                <a:spcPts val="0"/>
              </a:spcBef>
              <a:spcAft>
                <a:spcPts val="0"/>
              </a:spcAft>
              <a:buClr>
                <a:schemeClr val="lt2"/>
              </a:buClr>
              <a:buSzPts val="21300"/>
              <a:buNone/>
              <a:defRPr sz="21300">
                <a:solidFill>
                  <a:schemeClr val="lt2"/>
                </a:solidFill>
              </a:defRPr>
            </a:lvl8pPr>
            <a:lvl9pPr lvl="8" algn="ctr">
              <a:spcBef>
                <a:spcPts val="0"/>
              </a:spcBef>
              <a:spcAft>
                <a:spcPts val="0"/>
              </a:spcAft>
              <a:buClr>
                <a:schemeClr val="lt2"/>
              </a:buClr>
              <a:buSzPts val="21300"/>
              <a:buNone/>
              <a:defRPr sz="21300">
                <a:solidFill>
                  <a:schemeClr val="lt2"/>
                </a:solidFill>
              </a:defRPr>
            </a:lvl9pPr>
          </a:lstStyle>
          <a:p>
            <a:r>
              <a:t>xx%</a:t>
            </a:r>
          </a:p>
        </p:txBody>
      </p:sp>
      <p:sp>
        <p:nvSpPr>
          <p:cNvPr id="56" name="Google Shape;56;g121ceaedf51_2_49"/>
          <p:cNvSpPr txBox="1"/>
          <p:nvPr>
            <p:ph idx="1" type="body"/>
          </p:nvPr>
        </p:nvSpPr>
        <p:spPr>
          <a:xfrm>
            <a:off x="415600" y="4216000"/>
            <a:ext cx="11360700" cy="14289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7" name="Google Shape;57;g121ceaedf51_2_4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121ceaedf51_2_5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g121ceaedf51_2_5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2" name="Google Shape;62;g121ceaedf51_2_5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1600"/>
              </a:spcBef>
              <a:spcAft>
                <a:spcPts val="0"/>
              </a:spcAft>
              <a:buClr>
                <a:schemeClr val="dk1"/>
              </a:buClr>
              <a:buSzPts val="2000"/>
              <a:buNone/>
              <a:defRPr b="1" sz="2000"/>
            </a:lvl2pPr>
            <a:lvl3pPr indent="-228600" lvl="2" marL="1371600" rtl="0" algn="l">
              <a:lnSpc>
                <a:spcPct val="90000"/>
              </a:lnSpc>
              <a:spcBef>
                <a:spcPts val="1600"/>
              </a:spcBef>
              <a:spcAft>
                <a:spcPts val="0"/>
              </a:spcAft>
              <a:buClr>
                <a:schemeClr val="dk1"/>
              </a:buClr>
              <a:buSzPts val="1800"/>
              <a:buNone/>
              <a:defRPr b="1" sz="1800"/>
            </a:lvl3pPr>
            <a:lvl4pPr indent="-228600" lvl="3" marL="1828800" rtl="0" algn="l">
              <a:lnSpc>
                <a:spcPct val="90000"/>
              </a:lnSpc>
              <a:spcBef>
                <a:spcPts val="1600"/>
              </a:spcBef>
              <a:spcAft>
                <a:spcPts val="0"/>
              </a:spcAft>
              <a:buClr>
                <a:schemeClr val="dk1"/>
              </a:buClr>
              <a:buSzPts val="1600"/>
              <a:buNone/>
              <a:defRPr b="1" sz="1600"/>
            </a:lvl4pPr>
            <a:lvl5pPr indent="-228600" lvl="4" marL="2286000" rtl="0" algn="l">
              <a:lnSpc>
                <a:spcPct val="90000"/>
              </a:lnSpc>
              <a:spcBef>
                <a:spcPts val="1600"/>
              </a:spcBef>
              <a:spcAft>
                <a:spcPts val="0"/>
              </a:spcAft>
              <a:buClr>
                <a:schemeClr val="dk1"/>
              </a:buClr>
              <a:buSzPts val="1600"/>
              <a:buNone/>
              <a:defRPr b="1" sz="1600"/>
            </a:lvl5pPr>
            <a:lvl6pPr indent="-228600" lvl="5" marL="2743200" rtl="0" algn="l">
              <a:lnSpc>
                <a:spcPct val="90000"/>
              </a:lnSpc>
              <a:spcBef>
                <a:spcPts val="1600"/>
              </a:spcBef>
              <a:spcAft>
                <a:spcPts val="0"/>
              </a:spcAft>
              <a:buClr>
                <a:schemeClr val="dk1"/>
              </a:buClr>
              <a:buSzPts val="1600"/>
              <a:buNone/>
              <a:defRPr b="1" sz="1600"/>
            </a:lvl6pPr>
            <a:lvl7pPr indent="-228600" lvl="6" marL="3200400" rtl="0" algn="l">
              <a:lnSpc>
                <a:spcPct val="90000"/>
              </a:lnSpc>
              <a:spcBef>
                <a:spcPts val="1600"/>
              </a:spcBef>
              <a:spcAft>
                <a:spcPts val="0"/>
              </a:spcAft>
              <a:buClr>
                <a:schemeClr val="dk1"/>
              </a:buClr>
              <a:buSzPts val="1600"/>
              <a:buNone/>
              <a:defRPr b="1" sz="1600"/>
            </a:lvl7pPr>
            <a:lvl8pPr indent="-228600" lvl="7" marL="3657600" rtl="0" algn="l">
              <a:lnSpc>
                <a:spcPct val="90000"/>
              </a:lnSpc>
              <a:spcBef>
                <a:spcPts val="1600"/>
              </a:spcBef>
              <a:spcAft>
                <a:spcPts val="0"/>
              </a:spcAft>
              <a:buClr>
                <a:schemeClr val="dk1"/>
              </a:buClr>
              <a:buSzPts val="1600"/>
              <a:buNone/>
              <a:defRPr b="1" sz="1600"/>
            </a:lvl8pPr>
            <a:lvl9pPr indent="-228600" lvl="8" marL="4114800" rtl="0" algn="l">
              <a:lnSpc>
                <a:spcPct val="90000"/>
              </a:lnSpc>
              <a:spcBef>
                <a:spcPts val="1600"/>
              </a:spcBef>
              <a:spcAft>
                <a:spcPts val="1600"/>
              </a:spcAft>
              <a:buClr>
                <a:schemeClr val="dk1"/>
              </a:buClr>
              <a:buSzPts val="1600"/>
              <a:buNone/>
              <a:defRPr b="1" sz="1600"/>
            </a:lvl9pPr>
          </a:lstStyle>
          <a:p/>
        </p:txBody>
      </p:sp>
      <p:sp>
        <p:nvSpPr>
          <p:cNvPr id="63" name="Google Shape;63;g121ceaedf51_2_56"/>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4" name="Google Shape;64;g121ceaedf51_2_5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1600"/>
              </a:spcBef>
              <a:spcAft>
                <a:spcPts val="0"/>
              </a:spcAft>
              <a:buClr>
                <a:schemeClr val="dk1"/>
              </a:buClr>
              <a:buSzPts val="2000"/>
              <a:buNone/>
              <a:defRPr b="1" sz="2000"/>
            </a:lvl2pPr>
            <a:lvl3pPr indent="-228600" lvl="2" marL="1371600" rtl="0" algn="l">
              <a:lnSpc>
                <a:spcPct val="90000"/>
              </a:lnSpc>
              <a:spcBef>
                <a:spcPts val="1600"/>
              </a:spcBef>
              <a:spcAft>
                <a:spcPts val="0"/>
              </a:spcAft>
              <a:buClr>
                <a:schemeClr val="dk1"/>
              </a:buClr>
              <a:buSzPts val="1800"/>
              <a:buNone/>
              <a:defRPr b="1" sz="1800"/>
            </a:lvl3pPr>
            <a:lvl4pPr indent="-228600" lvl="3" marL="1828800" rtl="0" algn="l">
              <a:lnSpc>
                <a:spcPct val="90000"/>
              </a:lnSpc>
              <a:spcBef>
                <a:spcPts val="1600"/>
              </a:spcBef>
              <a:spcAft>
                <a:spcPts val="0"/>
              </a:spcAft>
              <a:buClr>
                <a:schemeClr val="dk1"/>
              </a:buClr>
              <a:buSzPts val="1600"/>
              <a:buNone/>
              <a:defRPr b="1" sz="1600"/>
            </a:lvl4pPr>
            <a:lvl5pPr indent="-228600" lvl="4" marL="2286000" rtl="0" algn="l">
              <a:lnSpc>
                <a:spcPct val="90000"/>
              </a:lnSpc>
              <a:spcBef>
                <a:spcPts val="1600"/>
              </a:spcBef>
              <a:spcAft>
                <a:spcPts val="0"/>
              </a:spcAft>
              <a:buClr>
                <a:schemeClr val="dk1"/>
              </a:buClr>
              <a:buSzPts val="1600"/>
              <a:buNone/>
              <a:defRPr b="1" sz="1600"/>
            </a:lvl5pPr>
            <a:lvl6pPr indent="-228600" lvl="5" marL="2743200" rtl="0" algn="l">
              <a:lnSpc>
                <a:spcPct val="90000"/>
              </a:lnSpc>
              <a:spcBef>
                <a:spcPts val="1600"/>
              </a:spcBef>
              <a:spcAft>
                <a:spcPts val="0"/>
              </a:spcAft>
              <a:buClr>
                <a:schemeClr val="dk1"/>
              </a:buClr>
              <a:buSzPts val="1600"/>
              <a:buNone/>
              <a:defRPr b="1" sz="1600"/>
            </a:lvl6pPr>
            <a:lvl7pPr indent="-228600" lvl="6" marL="3200400" rtl="0" algn="l">
              <a:lnSpc>
                <a:spcPct val="90000"/>
              </a:lnSpc>
              <a:spcBef>
                <a:spcPts val="1600"/>
              </a:spcBef>
              <a:spcAft>
                <a:spcPts val="0"/>
              </a:spcAft>
              <a:buClr>
                <a:schemeClr val="dk1"/>
              </a:buClr>
              <a:buSzPts val="1600"/>
              <a:buNone/>
              <a:defRPr b="1" sz="1600"/>
            </a:lvl7pPr>
            <a:lvl8pPr indent="-228600" lvl="7" marL="3657600" rtl="0" algn="l">
              <a:lnSpc>
                <a:spcPct val="90000"/>
              </a:lnSpc>
              <a:spcBef>
                <a:spcPts val="1600"/>
              </a:spcBef>
              <a:spcAft>
                <a:spcPts val="0"/>
              </a:spcAft>
              <a:buClr>
                <a:schemeClr val="dk1"/>
              </a:buClr>
              <a:buSzPts val="1600"/>
              <a:buNone/>
              <a:defRPr b="1" sz="1600"/>
            </a:lvl8pPr>
            <a:lvl9pPr indent="-228600" lvl="8" marL="4114800" rtl="0" algn="l">
              <a:lnSpc>
                <a:spcPct val="90000"/>
              </a:lnSpc>
              <a:spcBef>
                <a:spcPts val="1600"/>
              </a:spcBef>
              <a:spcAft>
                <a:spcPts val="1600"/>
              </a:spcAft>
              <a:buClr>
                <a:schemeClr val="dk1"/>
              </a:buClr>
              <a:buSzPts val="1600"/>
              <a:buNone/>
              <a:defRPr b="1" sz="1600"/>
            </a:lvl9pPr>
          </a:lstStyle>
          <a:p/>
        </p:txBody>
      </p:sp>
      <p:sp>
        <p:nvSpPr>
          <p:cNvPr id="65" name="Google Shape;65;g121ceaedf51_2_56"/>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6" name="Google Shape;66;g121ceaedf51_2_5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g121ceaedf51_2_5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g121ceaedf51_2_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 name="Shape 69"/>
        <p:cNvGrpSpPr/>
        <p:nvPr/>
      </p:nvGrpSpPr>
      <p:grpSpPr>
        <a:xfrm>
          <a:off x="0" y="0"/>
          <a:ext cx="0" cy="0"/>
          <a:chOff x="0" y="0"/>
          <a:chExt cx="0" cy="0"/>
        </a:xfrm>
      </p:grpSpPr>
      <p:sp>
        <p:nvSpPr>
          <p:cNvPr id="70" name="Google Shape;70;g121ceaedf51_2_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1" name="Google Shape;71;g121ceaedf51_2_6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72" name="Google Shape;72;g121ceaedf51_2_6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73" name="Google Shape;73;g121ceaedf51_2_6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g121ceaedf51_2_6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g121ceaedf51_2_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g121ceaedf51_2_13"/>
          <p:cNvSpPr/>
          <p:nvPr/>
        </p:nvSpPr>
        <p:spPr>
          <a:xfrm flipH="1">
            <a:off x="10127953" y="613633"/>
            <a:ext cx="1442131" cy="1499896"/>
          </a:xfrm>
          <a:custGeom>
            <a:rect b="b" l="l" r="r" t="t"/>
            <a:pathLst>
              <a:path extrusionOk="0" h="44998" w="43265">
                <a:moveTo>
                  <a:pt x="0" y="44998"/>
                </a:moveTo>
                <a:lnTo>
                  <a:pt x="0" y="0"/>
                </a:lnTo>
                <a:lnTo>
                  <a:pt x="43265" y="0"/>
                </a:lnTo>
              </a:path>
            </a:pathLst>
          </a:custGeom>
          <a:noFill/>
          <a:ln cap="flat" cmpd="sng" w="28575">
            <a:solidFill>
              <a:srgbClr val="31538F"/>
            </a:solidFill>
            <a:prstDash val="solid"/>
            <a:miter lim="8000"/>
            <a:headEnd len="sm" w="sm" type="none"/>
            <a:tailEnd len="sm" w="sm" type="none"/>
          </a:ln>
        </p:spPr>
      </p:sp>
      <p:sp>
        <p:nvSpPr>
          <p:cNvPr id="17" name="Google Shape;17;g121ceaedf51_2_13"/>
          <p:cNvSpPr/>
          <p:nvPr/>
        </p:nvSpPr>
        <p:spPr>
          <a:xfrm flipH="1" rot="10800000">
            <a:off x="621900" y="4744471"/>
            <a:ext cx="1442131" cy="1499896"/>
          </a:xfrm>
          <a:custGeom>
            <a:rect b="b" l="l" r="r" t="t"/>
            <a:pathLst>
              <a:path extrusionOk="0" h="44998" w="43265">
                <a:moveTo>
                  <a:pt x="0" y="44998"/>
                </a:moveTo>
                <a:lnTo>
                  <a:pt x="0" y="0"/>
                </a:lnTo>
                <a:lnTo>
                  <a:pt x="43265" y="0"/>
                </a:lnTo>
              </a:path>
            </a:pathLst>
          </a:custGeom>
          <a:noFill/>
          <a:ln cap="flat" cmpd="sng" w="28575">
            <a:solidFill>
              <a:srgbClr val="31538F"/>
            </a:solidFill>
            <a:prstDash val="solid"/>
            <a:miter lim="8000"/>
            <a:headEnd len="sm" w="sm" type="none"/>
            <a:tailEnd len="sm" w="sm" type="none"/>
          </a:ln>
        </p:spPr>
      </p:sp>
      <p:sp>
        <p:nvSpPr>
          <p:cNvPr id="18" name="Google Shape;18;g121ceaedf51_2_13"/>
          <p:cNvSpPr txBox="1"/>
          <p:nvPr>
            <p:ph type="title"/>
          </p:nvPr>
        </p:nvSpPr>
        <p:spPr>
          <a:xfrm>
            <a:off x="1031600" y="2408600"/>
            <a:ext cx="10128900" cy="20409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19" name="Google Shape;19;g121ceaedf51_2_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121ceaedf51_2_18"/>
          <p:cNvSpPr/>
          <p:nvPr/>
        </p:nvSpPr>
        <p:spPr>
          <a:xfrm>
            <a:off x="0" y="6742325"/>
            <a:ext cx="12192000" cy="130500"/>
          </a:xfrm>
          <a:prstGeom prst="rect">
            <a:avLst/>
          </a:prstGeom>
          <a:solidFill>
            <a:srgbClr val="3153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g121ceaedf51_2_18"/>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3" name="Google Shape;23;g121ceaedf51_2_18"/>
          <p:cNvSpPr txBox="1"/>
          <p:nvPr>
            <p:ph idx="1" type="body"/>
          </p:nvPr>
        </p:nvSpPr>
        <p:spPr>
          <a:xfrm>
            <a:off x="415600" y="1633633"/>
            <a:ext cx="11360700" cy="44721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4" name="Google Shape;24;g121ceaedf51_2_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g121ceaedf51_2_23"/>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g121ceaedf51_2_23"/>
          <p:cNvSpPr txBox="1"/>
          <p:nvPr>
            <p:ph idx="1" type="body"/>
          </p:nvPr>
        </p:nvSpPr>
        <p:spPr>
          <a:xfrm>
            <a:off x="415600" y="1633633"/>
            <a:ext cx="5333100" cy="44721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121ceaedf51_2_23"/>
          <p:cNvSpPr txBox="1"/>
          <p:nvPr>
            <p:ph idx="2" type="body"/>
          </p:nvPr>
        </p:nvSpPr>
        <p:spPr>
          <a:xfrm>
            <a:off x="6443200" y="1633633"/>
            <a:ext cx="5333100" cy="44721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9" name="Google Shape;29;g121ceaedf51_2_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g121ceaedf51_2_28"/>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2" name="Google Shape;32;g121ceaedf51_2_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g121ceaedf51_2_3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5" name="Google Shape;35;g121ceaedf51_2_31"/>
          <p:cNvSpPr txBox="1"/>
          <p:nvPr>
            <p:ph idx="1" type="body"/>
          </p:nvPr>
        </p:nvSpPr>
        <p:spPr>
          <a:xfrm>
            <a:off x="415600" y="1865867"/>
            <a:ext cx="3744000" cy="37131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6" name="Google Shape;36;g121ceaedf51_2_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g121ceaedf51_2_35"/>
          <p:cNvSpPr/>
          <p:nvPr/>
        </p:nvSpPr>
        <p:spPr>
          <a:xfrm>
            <a:off x="0" y="6727600"/>
            <a:ext cx="12192000" cy="130500"/>
          </a:xfrm>
          <a:prstGeom prst="rect">
            <a:avLst/>
          </a:prstGeom>
          <a:solidFill>
            <a:srgbClr val="3153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121ceaedf51_2_35"/>
          <p:cNvSpPr txBox="1"/>
          <p:nvPr>
            <p:ph type="title"/>
          </p:nvPr>
        </p:nvSpPr>
        <p:spPr>
          <a:xfrm>
            <a:off x="653667" y="600200"/>
            <a:ext cx="78384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40" name="Google Shape;40;g121ceaedf51_2_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21ceaedf51_2_39"/>
          <p:cNvSpPr/>
          <p:nvPr/>
        </p:nvSpPr>
        <p:spPr>
          <a:xfrm>
            <a:off x="6096000" y="-33"/>
            <a:ext cx="6096000" cy="6858000"/>
          </a:xfrm>
          <a:prstGeom prst="rect">
            <a:avLst/>
          </a:prstGeom>
          <a:solidFill>
            <a:srgbClr val="3153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3" name="Google Shape;43;g121ceaedf51_2_39"/>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g121ceaedf51_2_39"/>
          <p:cNvSpPr txBox="1"/>
          <p:nvPr>
            <p:ph type="title"/>
          </p:nvPr>
        </p:nvSpPr>
        <p:spPr>
          <a:xfrm>
            <a:off x="354000" y="1239033"/>
            <a:ext cx="5393700" cy="2381700"/>
          </a:xfrm>
          <a:prstGeom prst="rect">
            <a:avLst/>
          </a:prstGeom>
        </p:spPr>
        <p:txBody>
          <a:bodyPr anchorCtr="0" anchor="b" bIns="121900" lIns="121900" spcFirstLastPara="1" rIns="121900" wrap="square" tIns="121900">
            <a:normAutofit/>
          </a:bodyPr>
          <a:lstStyle>
            <a:lvl1pPr lvl="0" algn="ctr">
              <a:spcBef>
                <a:spcPts val="0"/>
              </a:spcBef>
              <a:spcAft>
                <a:spcPts val="0"/>
              </a:spcAft>
              <a:buClr>
                <a:srgbClr val="31538F"/>
              </a:buClr>
              <a:buSzPts val="5600"/>
              <a:buNone/>
              <a:defRPr>
                <a:solidFill>
                  <a:srgbClr val="31538F"/>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p:txBody>
      </p:sp>
      <p:sp>
        <p:nvSpPr>
          <p:cNvPr id="45" name="Google Shape;45;g121ceaedf51_2_39"/>
          <p:cNvSpPr txBox="1"/>
          <p:nvPr>
            <p:ph idx="1" type="subTitle"/>
          </p:nvPr>
        </p:nvSpPr>
        <p:spPr>
          <a:xfrm>
            <a:off x="354000" y="3692001"/>
            <a:ext cx="5393700" cy="20988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200"/>
              <a:buFont typeface="Economica"/>
              <a:buNone/>
              <a:defRPr sz="3200">
                <a:latin typeface="Economica"/>
                <a:ea typeface="Economica"/>
                <a:cs typeface="Economica"/>
                <a:sym typeface="Economica"/>
              </a:defRPr>
            </a:lvl1pPr>
            <a:lvl2pPr lvl="1" algn="ctr">
              <a:lnSpc>
                <a:spcPct val="100000"/>
              </a:lnSpc>
              <a:spcBef>
                <a:spcPts val="0"/>
              </a:spcBef>
              <a:spcAft>
                <a:spcPts val="0"/>
              </a:spcAft>
              <a:buSzPts val="3200"/>
              <a:buFont typeface="Economica"/>
              <a:buNone/>
              <a:defRPr sz="3200">
                <a:latin typeface="Economica"/>
                <a:ea typeface="Economica"/>
                <a:cs typeface="Economica"/>
                <a:sym typeface="Economica"/>
              </a:defRPr>
            </a:lvl2pPr>
            <a:lvl3pPr lvl="2" algn="ctr">
              <a:lnSpc>
                <a:spcPct val="100000"/>
              </a:lnSpc>
              <a:spcBef>
                <a:spcPts val="0"/>
              </a:spcBef>
              <a:spcAft>
                <a:spcPts val="0"/>
              </a:spcAft>
              <a:buSzPts val="3200"/>
              <a:buFont typeface="Economica"/>
              <a:buNone/>
              <a:defRPr sz="3200">
                <a:latin typeface="Economica"/>
                <a:ea typeface="Economica"/>
                <a:cs typeface="Economica"/>
                <a:sym typeface="Economica"/>
              </a:defRPr>
            </a:lvl3pPr>
            <a:lvl4pPr lvl="3" algn="ctr">
              <a:lnSpc>
                <a:spcPct val="100000"/>
              </a:lnSpc>
              <a:spcBef>
                <a:spcPts val="0"/>
              </a:spcBef>
              <a:spcAft>
                <a:spcPts val="0"/>
              </a:spcAft>
              <a:buSzPts val="3200"/>
              <a:buFont typeface="Economica"/>
              <a:buNone/>
              <a:defRPr sz="3200">
                <a:latin typeface="Economica"/>
                <a:ea typeface="Economica"/>
                <a:cs typeface="Economica"/>
                <a:sym typeface="Economica"/>
              </a:defRPr>
            </a:lvl4pPr>
            <a:lvl5pPr lvl="4" algn="ctr">
              <a:lnSpc>
                <a:spcPct val="100000"/>
              </a:lnSpc>
              <a:spcBef>
                <a:spcPts val="0"/>
              </a:spcBef>
              <a:spcAft>
                <a:spcPts val="0"/>
              </a:spcAft>
              <a:buSzPts val="3200"/>
              <a:buFont typeface="Economica"/>
              <a:buNone/>
              <a:defRPr sz="3200">
                <a:latin typeface="Economica"/>
                <a:ea typeface="Economica"/>
                <a:cs typeface="Economica"/>
                <a:sym typeface="Economica"/>
              </a:defRPr>
            </a:lvl5pPr>
            <a:lvl6pPr lvl="5" algn="ctr">
              <a:lnSpc>
                <a:spcPct val="100000"/>
              </a:lnSpc>
              <a:spcBef>
                <a:spcPts val="0"/>
              </a:spcBef>
              <a:spcAft>
                <a:spcPts val="0"/>
              </a:spcAft>
              <a:buSzPts val="3200"/>
              <a:buFont typeface="Economica"/>
              <a:buNone/>
              <a:defRPr sz="3200">
                <a:latin typeface="Economica"/>
                <a:ea typeface="Economica"/>
                <a:cs typeface="Economica"/>
                <a:sym typeface="Economica"/>
              </a:defRPr>
            </a:lvl6pPr>
            <a:lvl7pPr lvl="6" algn="ctr">
              <a:lnSpc>
                <a:spcPct val="100000"/>
              </a:lnSpc>
              <a:spcBef>
                <a:spcPts val="0"/>
              </a:spcBef>
              <a:spcAft>
                <a:spcPts val="0"/>
              </a:spcAft>
              <a:buSzPts val="3200"/>
              <a:buFont typeface="Economica"/>
              <a:buNone/>
              <a:defRPr sz="3200">
                <a:latin typeface="Economica"/>
                <a:ea typeface="Economica"/>
                <a:cs typeface="Economica"/>
                <a:sym typeface="Economica"/>
              </a:defRPr>
            </a:lvl7pPr>
            <a:lvl8pPr lvl="7" algn="ctr">
              <a:lnSpc>
                <a:spcPct val="100000"/>
              </a:lnSpc>
              <a:spcBef>
                <a:spcPts val="0"/>
              </a:spcBef>
              <a:spcAft>
                <a:spcPts val="0"/>
              </a:spcAft>
              <a:buSzPts val="3200"/>
              <a:buFont typeface="Economica"/>
              <a:buNone/>
              <a:defRPr sz="3200">
                <a:latin typeface="Economica"/>
                <a:ea typeface="Economica"/>
                <a:cs typeface="Economica"/>
                <a:sym typeface="Economica"/>
              </a:defRPr>
            </a:lvl8pPr>
            <a:lvl9pPr lvl="8" algn="ctr">
              <a:lnSpc>
                <a:spcPct val="100000"/>
              </a:lnSpc>
              <a:spcBef>
                <a:spcPts val="0"/>
              </a:spcBef>
              <a:spcAft>
                <a:spcPts val="0"/>
              </a:spcAft>
              <a:buSzPts val="3200"/>
              <a:buFont typeface="Economica"/>
              <a:buNone/>
              <a:defRPr sz="3200">
                <a:latin typeface="Economica"/>
                <a:ea typeface="Economica"/>
                <a:cs typeface="Economica"/>
                <a:sym typeface="Economica"/>
              </a:defRPr>
            </a:lvl9pPr>
          </a:lstStyle>
          <a:p/>
        </p:txBody>
      </p:sp>
      <p:sp>
        <p:nvSpPr>
          <p:cNvPr id="46" name="Google Shape;46;g121ceaedf51_2_39"/>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47" name="Google Shape;47;g121ceaedf51_2_3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8" name="Shape 48"/>
        <p:cNvGrpSpPr/>
        <p:nvPr/>
      </p:nvGrpSpPr>
      <p:grpSpPr>
        <a:xfrm>
          <a:off x="0" y="0"/>
          <a:ext cx="0" cy="0"/>
          <a:chOff x="0" y="0"/>
          <a:chExt cx="0" cy="0"/>
        </a:xfrm>
      </p:grpSpPr>
      <p:sp>
        <p:nvSpPr>
          <p:cNvPr id="49" name="Google Shape;49;g121ceaedf51_2_141"/>
          <p:cNvSpPr/>
          <p:nvPr/>
        </p:nvSpPr>
        <p:spPr>
          <a:xfrm>
            <a:off x="0" y="-8"/>
            <a:ext cx="6096000" cy="6858000"/>
          </a:xfrm>
          <a:prstGeom prst="rect">
            <a:avLst/>
          </a:prstGeom>
          <a:solidFill>
            <a:srgbClr val="3153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g121ceaedf51_2_3"/>
          <p:cNvSpPr txBox="1"/>
          <p:nvPr>
            <p:ph type="title"/>
          </p:nvPr>
        </p:nvSpPr>
        <p:spPr>
          <a:xfrm>
            <a:off x="415600" y="421233"/>
            <a:ext cx="11360700" cy="1108500"/>
          </a:xfrm>
          <a:prstGeom prst="rect">
            <a:avLst/>
          </a:prstGeom>
          <a:noFill/>
          <a:ln>
            <a:noFill/>
          </a:ln>
        </p:spPr>
        <p:txBody>
          <a:bodyPr anchorCtr="0" anchor="b" bIns="121900" lIns="121900" spcFirstLastPara="1" rIns="121900" wrap="square" tIns="121900">
            <a:normAutofit/>
          </a:bodyPr>
          <a:lstStyle>
            <a:lvl1pPr lvl="0">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1pPr>
            <a:lvl2pPr lvl="1">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2pPr>
            <a:lvl3pPr lvl="2">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3pPr>
            <a:lvl4pPr lvl="3">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4pPr>
            <a:lvl5pPr lvl="4">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5pPr>
            <a:lvl6pPr lvl="5">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6pPr>
            <a:lvl7pPr lvl="6">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7pPr>
            <a:lvl8pPr lvl="7">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8pPr>
            <a:lvl9pPr lvl="8">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9pPr>
          </a:lstStyle>
          <a:p/>
        </p:txBody>
      </p:sp>
      <p:sp>
        <p:nvSpPr>
          <p:cNvPr id="7" name="Google Shape;7;g121ceaedf51_2_3"/>
          <p:cNvSpPr txBox="1"/>
          <p:nvPr>
            <p:ph idx="1" type="body"/>
          </p:nvPr>
        </p:nvSpPr>
        <p:spPr>
          <a:xfrm>
            <a:off x="415600" y="1633633"/>
            <a:ext cx="11360700" cy="44721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49250" lvl="1" marL="9144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2pPr>
            <a:lvl3pPr indent="-349250" lvl="2" marL="13716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3pPr>
            <a:lvl4pPr indent="-349250" lvl="3" marL="18288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4pPr>
            <a:lvl5pPr indent="-349250" lvl="4" marL="22860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5pPr>
            <a:lvl6pPr indent="-349250" lvl="5" marL="27432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6pPr>
            <a:lvl7pPr indent="-349250" lvl="6" marL="32004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7pPr>
            <a:lvl8pPr indent="-349250" lvl="7" marL="36576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8pPr>
            <a:lvl9pPr indent="-349250" lvl="8" marL="41148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9pPr>
          </a:lstStyle>
          <a:p/>
        </p:txBody>
      </p:sp>
      <p:sp>
        <p:nvSpPr>
          <p:cNvPr id="8" name="Google Shape;8;g121ceaedf51_2_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1"/>
                </a:solidFill>
                <a:latin typeface="Economica"/>
                <a:ea typeface="Economica"/>
                <a:cs typeface="Economica"/>
                <a:sym typeface="Economica"/>
              </a:defRPr>
            </a:lvl1pPr>
            <a:lvl2pPr lvl="1" algn="r">
              <a:buNone/>
              <a:defRPr sz="1300">
                <a:solidFill>
                  <a:schemeClr val="dk1"/>
                </a:solidFill>
                <a:latin typeface="Economica"/>
                <a:ea typeface="Economica"/>
                <a:cs typeface="Economica"/>
                <a:sym typeface="Economica"/>
              </a:defRPr>
            </a:lvl2pPr>
            <a:lvl3pPr lvl="2" algn="r">
              <a:buNone/>
              <a:defRPr sz="1300">
                <a:solidFill>
                  <a:schemeClr val="dk1"/>
                </a:solidFill>
                <a:latin typeface="Economica"/>
                <a:ea typeface="Economica"/>
                <a:cs typeface="Economica"/>
                <a:sym typeface="Economica"/>
              </a:defRPr>
            </a:lvl3pPr>
            <a:lvl4pPr lvl="3" algn="r">
              <a:buNone/>
              <a:defRPr sz="1300">
                <a:solidFill>
                  <a:schemeClr val="dk1"/>
                </a:solidFill>
                <a:latin typeface="Economica"/>
                <a:ea typeface="Economica"/>
                <a:cs typeface="Economica"/>
                <a:sym typeface="Economica"/>
              </a:defRPr>
            </a:lvl4pPr>
            <a:lvl5pPr lvl="4" algn="r">
              <a:buNone/>
              <a:defRPr sz="1300">
                <a:solidFill>
                  <a:schemeClr val="dk1"/>
                </a:solidFill>
                <a:latin typeface="Economica"/>
                <a:ea typeface="Economica"/>
                <a:cs typeface="Economica"/>
                <a:sym typeface="Economica"/>
              </a:defRPr>
            </a:lvl5pPr>
            <a:lvl6pPr lvl="5" algn="r">
              <a:buNone/>
              <a:defRPr sz="1300">
                <a:solidFill>
                  <a:schemeClr val="dk1"/>
                </a:solidFill>
                <a:latin typeface="Economica"/>
                <a:ea typeface="Economica"/>
                <a:cs typeface="Economica"/>
                <a:sym typeface="Economica"/>
              </a:defRPr>
            </a:lvl6pPr>
            <a:lvl7pPr lvl="6" algn="r">
              <a:buNone/>
              <a:defRPr sz="1300">
                <a:solidFill>
                  <a:schemeClr val="dk1"/>
                </a:solidFill>
                <a:latin typeface="Economica"/>
                <a:ea typeface="Economica"/>
                <a:cs typeface="Economica"/>
                <a:sym typeface="Economica"/>
              </a:defRPr>
            </a:lvl7pPr>
            <a:lvl8pPr lvl="7" algn="r">
              <a:buNone/>
              <a:defRPr sz="1300">
                <a:solidFill>
                  <a:schemeClr val="dk1"/>
                </a:solidFill>
                <a:latin typeface="Economica"/>
                <a:ea typeface="Economica"/>
                <a:cs typeface="Economica"/>
                <a:sym typeface="Economica"/>
              </a:defRPr>
            </a:lvl8pPr>
            <a:lvl9pPr lvl="8" algn="r">
              <a:buNone/>
              <a:defRPr sz="13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hyperlink" Target="https://public.tableau.com/app/profile/douguot/viz/MoviesRecommendationsHeatmapandracingbarchart/Dashboard2?publish=yes" TargetMode="External"/><Relationship Id="rId5" Type="http://schemas.openxmlformats.org/officeDocument/2006/relationships/hyperlink" Target="https://public.tableau.com/app/profile/douguot/viz/MoviesRecommendationsStory/Story1?publish=yes" TargetMode="External"/></Relationships>
</file>

<file path=ppt/slides/_rels/slide24.xml.rels><?xml version="1.0" encoding="UTF-8" standalone="yes"?><Relationships xmlns="http://schemas.openxmlformats.org/package/2006/relationships"><Relationship Id="rId10" Type="http://schemas.openxmlformats.org/officeDocument/2006/relationships/hyperlink" Target="https://www.ibm.com/cloud/learn/exploratory-data-analysis" TargetMode="External"/><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grouplens.org/datasets/movielens/" TargetMode="External"/><Relationship Id="rId4" Type="http://schemas.openxmlformats.org/officeDocument/2006/relationships/hyperlink" Target="https://www.ibm.com/cloud/blog/supervised-vs-unsupervised-learning" TargetMode="External"/><Relationship Id="rId9" Type="http://schemas.openxmlformats.org/officeDocument/2006/relationships/hyperlink" Target="https://towardsdatascience.com/8-alternatives-to-pandas-for-processing-large-datasets-928fc927b08c" TargetMode="External"/><Relationship Id="rId5" Type="http://schemas.openxmlformats.org/officeDocument/2006/relationships/hyperlink" Target="https://www.quickdatabasediagrams.com/" TargetMode="External"/><Relationship Id="rId6" Type="http://schemas.openxmlformats.org/officeDocument/2006/relationships/hyperlink" Target="https://towardsdatascience.com/the-4-recommendation-engines-that-can-predict-your-movie-tastes-109dc4e10c52" TargetMode="External"/><Relationship Id="rId7" Type="http://schemas.openxmlformats.org/officeDocument/2006/relationships/hyperlink" Target="https://www.imdb.com/" TargetMode="External"/><Relationship Id="rId8" Type="http://schemas.openxmlformats.org/officeDocument/2006/relationships/hyperlink" Target="https://learnsql.com/blog/how-to-join-3-tables-or-more-in-sq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5.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3.png"/><Relationship Id="rId12"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2.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hyperlink" Target="https://public.tableau.com/app/profile/douguot/viz/MoviesRecommendations/DashboardOverview?publish=yes" TargetMode="External"/><Relationship Id="rId5"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
          <p:cNvSpPr txBox="1"/>
          <p:nvPr>
            <p:ph type="title"/>
          </p:nvPr>
        </p:nvSpPr>
        <p:spPr>
          <a:xfrm>
            <a:off x="354000" y="1239033"/>
            <a:ext cx="5393700" cy="2381700"/>
          </a:xfrm>
          <a:prstGeom prst="rect">
            <a:avLst/>
          </a:prstGeom>
        </p:spPr>
        <p:txBody>
          <a:bodyPr anchorCtr="0" anchor="b" bIns="121900" lIns="121900" spcFirstLastPara="1" rIns="121900" wrap="square" tIns="121900">
            <a:normAutofit fontScale="90000"/>
          </a:bodyPr>
          <a:lstStyle/>
          <a:p>
            <a:pPr indent="0" lvl="0" marL="0" rtl="0" algn="ctr">
              <a:spcBef>
                <a:spcPts val="0"/>
              </a:spcBef>
              <a:spcAft>
                <a:spcPts val="0"/>
              </a:spcAft>
              <a:buNone/>
            </a:pPr>
            <a:r>
              <a:rPr lang="en-US"/>
              <a:t>Movie Recommendation Systems</a:t>
            </a:r>
            <a:endParaRPr/>
          </a:p>
        </p:txBody>
      </p:sp>
      <p:sp>
        <p:nvSpPr>
          <p:cNvPr id="81" name="Google Shape;81;p1"/>
          <p:cNvSpPr txBox="1"/>
          <p:nvPr>
            <p:ph idx="1" type="subTitle"/>
          </p:nvPr>
        </p:nvSpPr>
        <p:spPr>
          <a:xfrm>
            <a:off x="354000" y="3692001"/>
            <a:ext cx="5393700" cy="20988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a:t>Group 3</a:t>
            </a:r>
            <a:endParaRPr/>
          </a:p>
        </p:txBody>
      </p:sp>
      <p:pic>
        <p:nvPicPr>
          <p:cNvPr id="82" name="Google Shape;82;p1"/>
          <p:cNvPicPr preferRelativeResize="0"/>
          <p:nvPr/>
        </p:nvPicPr>
        <p:blipFill rotWithShape="1">
          <a:blip r:embed="rId3">
            <a:alphaModFix/>
          </a:blip>
          <a:srcRect b="0" l="16516" r="9050" t="0"/>
          <a:stretch/>
        </p:blipFill>
        <p:spPr>
          <a:xfrm>
            <a:off x="6086725" y="0"/>
            <a:ext cx="6105277" cy="6858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23d078612b_1_42"/>
          <p:cNvSpPr txBox="1"/>
          <p:nvPr/>
        </p:nvSpPr>
        <p:spPr>
          <a:xfrm>
            <a:off x="8160525" y="3532600"/>
            <a:ext cx="34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4" name="Google Shape;174;g123d078612b_1_42"/>
          <p:cNvSpPr txBox="1"/>
          <p:nvPr>
            <p:ph type="title"/>
          </p:nvPr>
        </p:nvSpPr>
        <p:spPr>
          <a:xfrm>
            <a:off x="415600" y="421225"/>
            <a:ext cx="11360700" cy="11085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b="1" lang="en-US">
                <a:solidFill>
                  <a:srgbClr val="31538F"/>
                </a:solidFill>
              </a:rPr>
              <a:t>Final Results: </a:t>
            </a:r>
            <a:r>
              <a:rPr lang="en-US">
                <a:solidFill>
                  <a:srgbClr val="31538F"/>
                </a:solidFill>
              </a:rPr>
              <a:t>K-Means Vs. Matrix Factorization</a:t>
            </a:r>
            <a:endParaRPr>
              <a:solidFill>
                <a:srgbClr val="31538F"/>
              </a:solidFill>
            </a:endParaRPr>
          </a:p>
        </p:txBody>
      </p:sp>
      <p:sp>
        <p:nvSpPr>
          <p:cNvPr id="175" name="Google Shape;175;g123d078612b_1_42"/>
          <p:cNvSpPr txBox="1"/>
          <p:nvPr>
            <p:ph idx="1" type="body"/>
          </p:nvPr>
        </p:nvSpPr>
        <p:spPr>
          <a:xfrm>
            <a:off x="415600" y="1633625"/>
            <a:ext cx="8615400" cy="4104900"/>
          </a:xfrm>
          <a:prstGeom prst="rect">
            <a:avLst/>
          </a:prstGeom>
        </p:spPr>
        <p:txBody>
          <a:bodyPr anchorCtr="0" anchor="t" bIns="121900" lIns="121900" spcFirstLastPara="1" rIns="121900" wrap="square" tIns="121900">
            <a:normAutofit/>
          </a:bodyPr>
          <a:lstStyle/>
          <a:p>
            <a:pPr indent="-361950" lvl="0" marL="457200" rtl="0" algn="l">
              <a:lnSpc>
                <a:spcPct val="100000"/>
              </a:lnSpc>
              <a:spcBef>
                <a:spcPts val="0"/>
              </a:spcBef>
              <a:spcAft>
                <a:spcPts val="0"/>
              </a:spcAft>
              <a:buSzPts val="2100"/>
              <a:buFont typeface="Calibri"/>
              <a:buChar char="●"/>
            </a:pPr>
            <a:r>
              <a:rPr lang="en-US" sz="2100">
                <a:latin typeface="Calibri"/>
                <a:ea typeface="Calibri"/>
                <a:cs typeface="Calibri"/>
                <a:sym typeface="Calibri"/>
              </a:rPr>
              <a:t>K-Mean had inconsistent results due to the need to replace NaN values with 0 in the matrix</a:t>
            </a:r>
            <a:endParaRPr sz="2100">
              <a:latin typeface="Calibri"/>
              <a:ea typeface="Calibri"/>
              <a:cs typeface="Calibri"/>
              <a:sym typeface="Calibri"/>
            </a:endParaRPr>
          </a:p>
          <a:p>
            <a:pPr indent="-361950" lvl="0" marL="457200" rtl="0" algn="l">
              <a:lnSpc>
                <a:spcPct val="100000"/>
              </a:lnSpc>
              <a:spcBef>
                <a:spcPts val="0"/>
              </a:spcBef>
              <a:spcAft>
                <a:spcPts val="0"/>
              </a:spcAft>
              <a:buSzPts val="2100"/>
              <a:buFont typeface="Calibri"/>
              <a:buChar char="●"/>
            </a:pPr>
            <a:r>
              <a:rPr lang="en-US" sz="2100">
                <a:latin typeface="Calibri"/>
                <a:ea typeface="Calibri"/>
                <a:cs typeface="Calibri"/>
                <a:sym typeface="Calibri"/>
              </a:rPr>
              <a:t>Collaborative Filtering resulted in a Root Mean Square Error (RMSE) of 0.8057</a:t>
            </a:r>
            <a:endParaRPr sz="2100">
              <a:latin typeface="Calibri"/>
              <a:ea typeface="Calibri"/>
              <a:cs typeface="Calibri"/>
              <a:sym typeface="Calibri"/>
            </a:endParaRPr>
          </a:p>
          <a:p>
            <a:pPr indent="-361950" lvl="0" marL="457200" rtl="0" algn="l">
              <a:lnSpc>
                <a:spcPct val="100000"/>
              </a:lnSpc>
              <a:spcBef>
                <a:spcPts val="0"/>
              </a:spcBef>
              <a:spcAft>
                <a:spcPts val="0"/>
              </a:spcAft>
              <a:buSzPts val="2100"/>
              <a:buFont typeface="Calibri"/>
              <a:buChar char="●"/>
            </a:pPr>
            <a:r>
              <a:rPr lang="en-US" sz="2100">
                <a:latin typeface="Calibri"/>
                <a:ea typeface="Calibri"/>
                <a:cs typeface="Calibri"/>
                <a:sym typeface="Calibri"/>
              </a:rPr>
              <a:t>This is less than the ideal of 0.9 but still acceptable</a:t>
            </a:r>
            <a:endParaRPr sz="2100">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2100">
                <a:latin typeface="Calibri"/>
                <a:ea typeface="Calibri"/>
                <a:cs typeface="Calibri"/>
                <a:sym typeface="Calibri"/>
              </a:rPr>
              <a:t>We </a:t>
            </a:r>
            <a:r>
              <a:rPr b="1" lang="en-US" sz="2100">
                <a:latin typeface="Calibri"/>
                <a:ea typeface="Calibri"/>
                <a:cs typeface="Calibri"/>
                <a:sym typeface="Calibri"/>
              </a:rPr>
              <a:t>recommend</a:t>
            </a:r>
            <a:r>
              <a:rPr lang="en-US" sz="2100">
                <a:latin typeface="Calibri"/>
                <a:ea typeface="Calibri"/>
                <a:cs typeface="Calibri"/>
                <a:sym typeface="Calibri"/>
              </a:rPr>
              <a:t> using</a:t>
            </a:r>
            <a:r>
              <a:rPr b="1" lang="en-US" sz="2100">
                <a:latin typeface="Calibri"/>
                <a:ea typeface="Calibri"/>
                <a:cs typeface="Calibri"/>
                <a:sym typeface="Calibri"/>
              </a:rPr>
              <a:t> Collaborative Filtering Using Matrix Factorization</a:t>
            </a:r>
            <a:endParaRPr b="1" sz="2100">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spcBef>
                <a:spcPts val="0"/>
              </a:spcBef>
              <a:spcAft>
                <a:spcPts val="1600"/>
              </a:spcAft>
              <a:buNone/>
            </a:pPr>
            <a:r>
              <a:t/>
            </a:r>
            <a:endParaRPr/>
          </a:p>
        </p:txBody>
      </p:sp>
      <p:pic>
        <p:nvPicPr>
          <p:cNvPr id="176" name="Google Shape;176;g123d078612b_1_42"/>
          <p:cNvPicPr preferRelativeResize="0"/>
          <p:nvPr/>
        </p:nvPicPr>
        <p:blipFill rotWithShape="1">
          <a:blip r:embed="rId3">
            <a:alphaModFix/>
          </a:blip>
          <a:srcRect b="0" l="0" r="0" t="0"/>
          <a:stretch/>
        </p:blipFill>
        <p:spPr>
          <a:xfrm>
            <a:off x="9381000" y="2517650"/>
            <a:ext cx="2395300" cy="2643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g123d078612b_1_53"/>
          <p:cNvPicPr preferRelativeResize="0"/>
          <p:nvPr/>
        </p:nvPicPr>
        <p:blipFill rotWithShape="1">
          <a:blip r:embed="rId3">
            <a:alphaModFix/>
          </a:blip>
          <a:srcRect b="7321" l="0" r="7364" t="0"/>
          <a:stretch/>
        </p:blipFill>
        <p:spPr>
          <a:xfrm>
            <a:off x="4291225" y="4715000"/>
            <a:ext cx="1776550" cy="2048926"/>
          </a:xfrm>
          <a:prstGeom prst="rect">
            <a:avLst/>
          </a:prstGeom>
          <a:noFill/>
          <a:ln>
            <a:noFill/>
          </a:ln>
        </p:spPr>
      </p:pic>
      <p:pic>
        <p:nvPicPr>
          <p:cNvPr id="182" name="Google Shape;182;g123d078612b_1_53"/>
          <p:cNvPicPr preferRelativeResize="0"/>
          <p:nvPr/>
        </p:nvPicPr>
        <p:blipFill>
          <a:blip r:embed="rId4">
            <a:alphaModFix/>
          </a:blip>
          <a:stretch>
            <a:fillRect/>
          </a:stretch>
        </p:blipFill>
        <p:spPr>
          <a:xfrm>
            <a:off x="6487876" y="2096381"/>
            <a:ext cx="5393700" cy="2665234"/>
          </a:xfrm>
          <a:prstGeom prst="rect">
            <a:avLst/>
          </a:prstGeom>
          <a:noFill/>
          <a:ln>
            <a:noFill/>
          </a:ln>
        </p:spPr>
      </p:pic>
      <p:sp>
        <p:nvSpPr>
          <p:cNvPr id="183" name="Google Shape;183;g123d078612b_1_53"/>
          <p:cNvSpPr txBox="1"/>
          <p:nvPr>
            <p:ph type="title"/>
          </p:nvPr>
        </p:nvSpPr>
        <p:spPr>
          <a:xfrm>
            <a:off x="354000" y="1239033"/>
            <a:ext cx="5393700" cy="23817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a:t>Dashboarding</a:t>
            </a:r>
            <a:endParaRPr/>
          </a:p>
        </p:txBody>
      </p:sp>
      <p:sp>
        <p:nvSpPr>
          <p:cNvPr id="184" name="Google Shape;184;g123d078612b_1_53"/>
          <p:cNvSpPr txBox="1"/>
          <p:nvPr>
            <p:ph idx="1" type="subTitle"/>
          </p:nvPr>
        </p:nvSpPr>
        <p:spPr>
          <a:xfrm>
            <a:off x="354000" y="2671700"/>
            <a:ext cx="5393700" cy="3857100"/>
          </a:xfrm>
          <a:prstGeom prst="rect">
            <a:avLst/>
          </a:prstGeom>
        </p:spPr>
        <p:txBody>
          <a:bodyPr anchorCtr="0" anchor="t" bIns="121900" lIns="121900" spcFirstLastPara="1" rIns="121900" wrap="square" tIns="121900">
            <a:normAutofit/>
          </a:bodyPr>
          <a:lstStyle/>
          <a:p>
            <a:pPr indent="-387350" lvl="0" marL="457200" rtl="0" algn="l">
              <a:lnSpc>
                <a:spcPct val="115000"/>
              </a:lnSpc>
              <a:spcBef>
                <a:spcPts val="0"/>
              </a:spcBef>
              <a:spcAft>
                <a:spcPts val="0"/>
              </a:spcAft>
              <a:buClr>
                <a:schemeClr val="dk1"/>
              </a:buClr>
              <a:buSzPts val="2500"/>
              <a:buFont typeface="Calibri"/>
              <a:buChar char="●"/>
            </a:pPr>
            <a:r>
              <a:rPr lang="en-US" sz="2500">
                <a:latin typeface="Calibri"/>
                <a:ea typeface="Calibri"/>
                <a:cs typeface="Calibri"/>
                <a:sym typeface="Calibri"/>
              </a:rPr>
              <a:t>Flask was used to connect our models and web scraping to the HTML dashboard</a:t>
            </a:r>
            <a:endParaRPr sz="2500">
              <a:latin typeface="Calibri"/>
              <a:ea typeface="Calibri"/>
              <a:cs typeface="Calibri"/>
              <a:sym typeface="Calibri"/>
            </a:endParaRPr>
          </a:p>
          <a:p>
            <a:pPr indent="-387350" lvl="0" marL="457200" rtl="0" algn="l">
              <a:lnSpc>
                <a:spcPct val="115000"/>
              </a:lnSpc>
              <a:spcBef>
                <a:spcPts val="0"/>
              </a:spcBef>
              <a:spcAft>
                <a:spcPts val="0"/>
              </a:spcAft>
              <a:buClr>
                <a:schemeClr val="dk1"/>
              </a:buClr>
              <a:buSzPts val="2500"/>
              <a:buFont typeface="Calibri"/>
              <a:buChar char="●"/>
            </a:pPr>
            <a:r>
              <a:rPr lang="en-US" sz="2500">
                <a:latin typeface="Calibri"/>
                <a:ea typeface="Calibri"/>
                <a:cs typeface="Calibri"/>
                <a:sym typeface="Calibri"/>
              </a:rPr>
              <a:t>Exploratory data taken from Tableau</a:t>
            </a:r>
            <a:endParaRPr sz="2500">
              <a:latin typeface="Calibri"/>
              <a:ea typeface="Calibri"/>
              <a:cs typeface="Calibri"/>
              <a:sym typeface="Calibri"/>
            </a:endParaRPr>
          </a:p>
          <a:p>
            <a:pPr indent="-387350" lvl="0" marL="457200" rtl="0" algn="l">
              <a:lnSpc>
                <a:spcPct val="115000"/>
              </a:lnSpc>
              <a:spcBef>
                <a:spcPts val="0"/>
              </a:spcBef>
              <a:spcAft>
                <a:spcPts val="0"/>
              </a:spcAft>
              <a:buClr>
                <a:srgbClr val="FF0000"/>
              </a:buClr>
              <a:buSzPts val="2500"/>
              <a:buFont typeface="Calibri"/>
              <a:buChar char="●"/>
            </a:pPr>
            <a:r>
              <a:rPr lang="en-US" sz="2500">
                <a:solidFill>
                  <a:srgbClr val="FF0000"/>
                </a:solidFill>
                <a:latin typeface="Calibri"/>
                <a:ea typeface="Calibri"/>
                <a:cs typeface="Calibri"/>
                <a:sym typeface="Calibri"/>
              </a:rPr>
              <a:t>Live Demo!</a:t>
            </a:r>
            <a:endParaRPr sz="2500">
              <a:solidFill>
                <a:srgbClr val="FF0000"/>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Open Sans"/>
              <a:ea typeface="Open Sans"/>
              <a:cs typeface="Open Sans"/>
              <a:sym typeface="Open Sans"/>
            </a:endParaRPr>
          </a:p>
          <a:p>
            <a:pPr indent="0" lvl="0" marL="0" rtl="0" algn="ctr">
              <a:lnSpc>
                <a:spcPct val="115000"/>
              </a:lnSpc>
              <a:spcBef>
                <a:spcPts val="16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123ba64df52_0_34"/>
          <p:cNvPicPr preferRelativeResize="0"/>
          <p:nvPr/>
        </p:nvPicPr>
        <p:blipFill>
          <a:blip r:embed="rId3">
            <a:alphaModFix/>
          </a:blip>
          <a:stretch>
            <a:fillRect/>
          </a:stretch>
        </p:blipFill>
        <p:spPr>
          <a:xfrm>
            <a:off x="6361300" y="1657700"/>
            <a:ext cx="5315052" cy="3542499"/>
          </a:xfrm>
          <a:prstGeom prst="rect">
            <a:avLst/>
          </a:prstGeom>
          <a:noFill/>
          <a:ln>
            <a:noFill/>
          </a:ln>
        </p:spPr>
      </p:pic>
      <p:sp>
        <p:nvSpPr>
          <p:cNvPr id="190" name="Google Shape;190;g123ba64df52_0_34"/>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p>
            <a:pPr indent="0" lvl="0" marL="0" rtl="0" algn="l">
              <a:lnSpc>
                <a:spcPct val="150000"/>
              </a:lnSpc>
              <a:spcBef>
                <a:spcPts val="1600"/>
              </a:spcBef>
              <a:spcAft>
                <a:spcPts val="4600"/>
              </a:spcAft>
              <a:buNone/>
            </a:pPr>
            <a:r>
              <a:rPr b="1" lang="en-US" sz="3900">
                <a:solidFill>
                  <a:srgbClr val="31538F"/>
                </a:solidFill>
              </a:rPr>
              <a:t>Recommendation for future analysis</a:t>
            </a:r>
            <a:endParaRPr b="1" sz="3900">
              <a:solidFill>
                <a:srgbClr val="31538F"/>
              </a:solidFill>
            </a:endParaRPr>
          </a:p>
        </p:txBody>
      </p:sp>
      <p:sp>
        <p:nvSpPr>
          <p:cNvPr id="191" name="Google Shape;191;g123ba64df52_0_34"/>
          <p:cNvSpPr txBox="1"/>
          <p:nvPr>
            <p:ph idx="1" type="body"/>
          </p:nvPr>
        </p:nvSpPr>
        <p:spPr>
          <a:xfrm>
            <a:off x="415600" y="1633625"/>
            <a:ext cx="5859300" cy="44721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SzPts val="2400"/>
              <a:buChar char="●"/>
            </a:pPr>
            <a:r>
              <a:rPr lang="en-US"/>
              <a:t>Append new datasets</a:t>
            </a:r>
            <a:endParaRPr/>
          </a:p>
          <a:p>
            <a:pPr indent="-349250" lvl="1" marL="914400" rtl="0" algn="l">
              <a:spcBef>
                <a:spcPts val="0"/>
              </a:spcBef>
              <a:spcAft>
                <a:spcPts val="0"/>
              </a:spcAft>
              <a:buSzPts val="1900"/>
              <a:buChar char="○"/>
            </a:pPr>
            <a:r>
              <a:rPr lang="en-US"/>
              <a:t>Demographic information:</a:t>
            </a:r>
            <a:endParaRPr/>
          </a:p>
          <a:p>
            <a:pPr indent="-349250" lvl="2" marL="1371600" rtl="0" algn="l">
              <a:spcBef>
                <a:spcPts val="0"/>
              </a:spcBef>
              <a:spcAft>
                <a:spcPts val="0"/>
              </a:spcAft>
              <a:buSzPts val="1900"/>
              <a:buChar char="■"/>
            </a:pPr>
            <a:r>
              <a:rPr lang="en-US"/>
              <a:t>age</a:t>
            </a:r>
            <a:endParaRPr/>
          </a:p>
          <a:p>
            <a:pPr indent="-349250" lvl="2" marL="1371600" rtl="0" algn="l">
              <a:spcBef>
                <a:spcPts val="0"/>
              </a:spcBef>
              <a:spcAft>
                <a:spcPts val="0"/>
              </a:spcAft>
              <a:buSzPts val="1900"/>
              <a:buChar char="■"/>
            </a:pPr>
            <a:r>
              <a:rPr lang="en-US"/>
              <a:t>nationality</a:t>
            </a:r>
            <a:endParaRPr/>
          </a:p>
          <a:p>
            <a:pPr indent="-349250" lvl="2" marL="1371600" rtl="0" algn="l">
              <a:spcBef>
                <a:spcPts val="0"/>
              </a:spcBef>
              <a:spcAft>
                <a:spcPts val="0"/>
              </a:spcAft>
              <a:buSzPts val="1900"/>
              <a:buChar char="■"/>
            </a:pPr>
            <a:r>
              <a:rPr lang="en-US"/>
              <a:t>gender</a:t>
            </a:r>
            <a:endParaRPr/>
          </a:p>
          <a:p>
            <a:pPr indent="-381000" lvl="0" marL="457200" rtl="0" algn="l">
              <a:spcBef>
                <a:spcPts val="0"/>
              </a:spcBef>
              <a:spcAft>
                <a:spcPts val="0"/>
              </a:spcAft>
              <a:buSzPts val="2400"/>
              <a:buChar char="●"/>
            </a:pPr>
            <a:r>
              <a:rPr lang="en-US"/>
              <a:t>Reason: Allows analysis to account for demographics, and adds another layer of complexity to the machine learning models.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23ba64df52_0_39"/>
          <p:cNvSpPr txBox="1"/>
          <p:nvPr>
            <p:ph type="title"/>
          </p:nvPr>
        </p:nvSpPr>
        <p:spPr>
          <a:xfrm>
            <a:off x="4280375" y="421225"/>
            <a:ext cx="7495800" cy="1108500"/>
          </a:xfrm>
          <a:prstGeom prst="rect">
            <a:avLst/>
          </a:prstGeom>
        </p:spPr>
        <p:txBody>
          <a:bodyPr anchorCtr="0" anchor="t" bIns="121900" lIns="121900" spcFirstLastPara="1" rIns="121900" wrap="square" tIns="121900">
            <a:noAutofit/>
          </a:bodyPr>
          <a:lstStyle/>
          <a:p>
            <a:pPr indent="0" lvl="0" marL="0" rtl="0" algn="l">
              <a:lnSpc>
                <a:spcPct val="150000"/>
              </a:lnSpc>
              <a:spcBef>
                <a:spcPts val="1600"/>
              </a:spcBef>
              <a:spcAft>
                <a:spcPts val="3800"/>
              </a:spcAft>
              <a:buNone/>
            </a:pPr>
            <a:r>
              <a:rPr b="1" lang="en-US" sz="3700">
                <a:solidFill>
                  <a:srgbClr val="31538F"/>
                </a:solidFill>
              </a:rPr>
              <a:t>Limitations &amp; Challenges related to the project</a:t>
            </a:r>
            <a:endParaRPr b="1" sz="3700">
              <a:solidFill>
                <a:srgbClr val="31538F"/>
              </a:solidFill>
            </a:endParaRPr>
          </a:p>
        </p:txBody>
      </p:sp>
      <p:sp>
        <p:nvSpPr>
          <p:cNvPr id="197" name="Google Shape;197;g123ba64df52_0_39"/>
          <p:cNvSpPr txBox="1"/>
          <p:nvPr>
            <p:ph idx="1" type="body"/>
          </p:nvPr>
        </p:nvSpPr>
        <p:spPr>
          <a:xfrm>
            <a:off x="4148675" y="1219699"/>
            <a:ext cx="7627500" cy="4472100"/>
          </a:xfrm>
          <a:prstGeom prst="rect">
            <a:avLst/>
          </a:prstGeom>
        </p:spPr>
        <p:txBody>
          <a:bodyPr anchorCtr="0" anchor="t" bIns="121900" lIns="121900" spcFirstLastPara="1" rIns="121900" wrap="square" tIns="121900">
            <a:noAutofit/>
          </a:bodyPr>
          <a:lstStyle/>
          <a:p>
            <a:pPr indent="0" lvl="0" marL="0" rtl="0" algn="l">
              <a:lnSpc>
                <a:spcPct val="80000"/>
              </a:lnSpc>
              <a:spcBef>
                <a:spcPts val="0"/>
              </a:spcBef>
              <a:spcAft>
                <a:spcPts val="0"/>
              </a:spcAft>
              <a:buSzPts val="523"/>
              <a:buNone/>
            </a:pPr>
            <a:r>
              <a:t/>
            </a:r>
            <a:endParaRPr sz="1840"/>
          </a:p>
          <a:p>
            <a:pPr indent="-345440" lvl="0" marL="457200" rtl="0" algn="l">
              <a:lnSpc>
                <a:spcPct val="150000"/>
              </a:lnSpc>
              <a:spcBef>
                <a:spcPts val="1600"/>
              </a:spcBef>
              <a:spcAft>
                <a:spcPts val="0"/>
              </a:spcAft>
              <a:buSzPts val="1840"/>
              <a:buAutoNum type="arabicPeriod"/>
            </a:pPr>
            <a:r>
              <a:rPr b="1" lang="en-US" sz="1840"/>
              <a:t>Database:</a:t>
            </a:r>
            <a:r>
              <a:rPr lang="en-US" sz="1840"/>
              <a:t> MovieLens Dataset does not contain additional information related to users, limiting the variables for recommending movies.</a:t>
            </a:r>
            <a:endParaRPr sz="1840"/>
          </a:p>
          <a:p>
            <a:pPr indent="-345440" lvl="0" marL="457200" rtl="0" algn="l">
              <a:lnSpc>
                <a:spcPct val="150000"/>
              </a:lnSpc>
              <a:spcBef>
                <a:spcPts val="0"/>
              </a:spcBef>
              <a:spcAft>
                <a:spcPts val="0"/>
              </a:spcAft>
              <a:buSzPts val="1840"/>
              <a:buAutoNum type="arabicPeriod"/>
            </a:pPr>
            <a:r>
              <a:rPr b="1" lang="en-US" sz="1840"/>
              <a:t>Big Data:</a:t>
            </a:r>
            <a:r>
              <a:rPr lang="en-US" sz="1840"/>
              <a:t> The database used contains more than 25MM lines. The tableau for example can only load up to 15MM. Jupyter Notebook also has limitations for Big Data, using Python and Pandas.</a:t>
            </a:r>
            <a:endParaRPr sz="1840"/>
          </a:p>
          <a:p>
            <a:pPr indent="-345440" lvl="0" marL="457200" rtl="0" algn="l">
              <a:lnSpc>
                <a:spcPct val="150000"/>
              </a:lnSpc>
              <a:spcBef>
                <a:spcPts val="0"/>
              </a:spcBef>
              <a:spcAft>
                <a:spcPts val="0"/>
              </a:spcAft>
              <a:buSzPts val="1840"/>
              <a:buAutoNum type="arabicPeriod"/>
            </a:pPr>
            <a:r>
              <a:rPr b="1" lang="en-US" sz="1840"/>
              <a:t>Machine Learning:</a:t>
            </a:r>
            <a:r>
              <a:rPr lang="en-US" sz="1840"/>
              <a:t> Some Machine Learning models may not be effective for use in recommending movies, making it necessary to research other more efficient models.</a:t>
            </a:r>
            <a:endParaRPr sz="1840"/>
          </a:p>
        </p:txBody>
      </p:sp>
      <p:pic>
        <p:nvPicPr>
          <p:cNvPr id="198" name="Google Shape;198;g123ba64df52_0_39"/>
          <p:cNvPicPr preferRelativeResize="0"/>
          <p:nvPr/>
        </p:nvPicPr>
        <p:blipFill>
          <a:blip r:embed="rId3">
            <a:alphaModFix/>
          </a:blip>
          <a:stretch>
            <a:fillRect/>
          </a:stretch>
        </p:blipFill>
        <p:spPr>
          <a:xfrm>
            <a:off x="321637" y="935400"/>
            <a:ext cx="3633101" cy="54509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21ceaedf51_2_125"/>
          <p:cNvSpPr txBox="1"/>
          <p:nvPr>
            <p:ph type="ctrTitle"/>
          </p:nvPr>
        </p:nvSpPr>
        <p:spPr>
          <a:xfrm>
            <a:off x="4059600" y="1925674"/>
            <a:ext cx="4072800" cy="20496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n-US">
                <a:solidFill>
                  <a:srgbClr val="31538F"/>
                </a:solidFill>
              </a:rPr>
              <a:t>Live Demo</a:t>
            </a:r>
            <a:endParaRPr>
              <a:solidFill>
                <a:srgbClr val="31538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pic>
        <p:nvPicPr>
          <p:cNvPr id="208" name="Google Shape;208;g11fab900537_0_0"/>
          <p:cNvPicPr preferRelativeResize="0"/>
          <p:nvPr/>
        </p:nvPicPr>
        <p:blipFill>
          <a:blip r:embed="rId3">
            <a:alphaModFix/>
          </a:blip>
          <a:stretch>
            <a:fillRect/>
          </a:stretch>
        </p:blipFill>
        <p:spPr>
          <a:xfrm>
            <a:off x="152400" y="152400"/>
            <a:ext cx="11887202" cy="62449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 name="Shape 212"/>
        <p:cNvGrpSpPr/>
        <p:nvPr/>
      </p:nvGrpSpPr>
      <p:grpSpPr>
        <a:xfrm>
          <a:off x="0" y="0"/>
          <a:ext cx="0" cy="0"/>
          <a:chOff x="0" y="0"/>
          <a:chExt cx="0" cy="0"/>
        </a:xfrm>
      </p:grpSpPr>
      <p:sp>
        <p:nvSpPr>
          <p:cNvPr id="213" name="Google Shape;213;g121ceaedeab_0_0"/>
          <p:cNvSpPr txBox="1"/>
          <p:nvPr>
            <p:ph type="title"/>
          </p:nvPr>
        </p:nvSpPr>
        <p:spPr>
          <a:xfrm>
            <a:off x="415600" y="421233"/>
            <a:ext cx="11360700" cy="11085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b="1" lang="en-US" sz="3900">
                <a:solidFill>
                  <a:srgbClr val="31538F"/>
                </a:solidFill>
              </a:rPr>
              <a:t>Results of the MF Model</a:t>
            </a:r>
            <a:endParaRPr b="1" sz="3900">
              <a:solidFill>
                <a:srgbClr val="31538F"/>
              </a:solidFill>
            </a:endParaRPr>
          </a:p>
        </p:txBody>
      </p:sp>
      <p:sp>
        <p:nvSpPr>
          <p:cNvPr id="214" name="Google Shape;214;g121ceaedeab_0_0"/>
          <p:cNvSpPr txBox="1"/>
          <p:nvPr>
            <p:ph idx="1" type="body"/>
          </p:nvPr>
        </p:nvSpPr>
        <p:spPr>
          <a:xfrm>
            <a:off x="415600" y="1633625"/>
            <a:ext cx="6320100" cy="44721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sz="1900"/>
              <a:t>Output of Model:</a:t>
            </a:r>
            <a:endParaRPr b="1" sz="1900"/>
          </a:p>
          <a:p>
            <a:pPr indent="-349250" lvl="0" marL="457200" rtl="0" algn="l">
              <a:spcBef>
                <a:spcPts val="1600"/>
              </a:spcBef>
              <a:spcAft>
                <a:spcPts val="0"/>
              </a:spcAft>
              <a:buSzPts val="1900"/>
              <a:buChar char="●"/>
            </a:pPr>
            <a:r>
              <a:rPr lang="en-US" sz="1900"/>
              <a:t>Matrix with predicted </a:t>
            </a:r>
            <a:r>
              <a:rPr lang="en-US" sz="1900"/>
              <a:t>ratings for movies by each user</a:t>
            </a:r>
            <a:endParaRPr sz="1900"/>
          </a:p>
          <a:p>
            <a:pPr indent="-349250" lvl="0" marL="457200" rtl="0" algn="l">
              <a:spcBef>
                <a:spcPts val="0"/>
              </a:spcBef>
              <a:spcAft>
                <a:spcPts val="0"/>
              </a:spcAft>
              <a:buSzPts val="1900"/>
              <a:buChar char="●"/>
            </a:pPr>
            <a:r>
              <a:rPr lang="en-US" sz="1900"/>
              <a:t>Built a function that lists 20 recommended movies for a given user</a:t>
            </a:r>
            <a:endParaRPr sz="1900"/>
          </a:p>
          <a:p>
            <a:pPr indent="0" lvl="0" marL="0" rtl="0" algn="l">
              <a:spcBef>
                <a:spcPts val="1600"/>
              </a:spcBef>
              <a:spcAft>
                <a:spcPts val="0"/>
              </a:spcAft>
              <a:buNone/>
            </a:pPr>
            <a:r>
              <a:rPr b="1" lang="en-US" sz="1900"/>
              <a:t>Accuracy of the Model:</a:t>
            </a:r>
            <a:endParaRPr b="1" sz="1900"/>
          </a:p>
          <a:p>
            <a:pPr indent="-349250" lvl="0" marL="457200" rtl="0" algn="l">
              <a:spcBef>
                <a:spcPts val="1600"/>
              </a:spcBef>
              <a:spcAft>
                <a:spcPts val="0"/>
              </a:spcAft>
              <a:buSzPts val="1900"/>
              <a:buChar char="●"/>
            </a:pPr>
            <a:r>
              <a:rPr lang="en-US" sz="1900"/>
              <a:t>Average RMSE of 0.8057</a:t>
            </a:r>
            <a:endParaRPr sz="1900"/>
          </a:p>
          <a:p>
            <a:pPr indent="0" lvl="0" marL="0" rtl="0" algn="l">
              <a:spcBef>
                <a:spcPts val="1600"/>
              </a:spcBef>
              <a:spcAft>
                <a:spcPts val="1600"/>
              </a:spcAft>
              <a:buNone/>
            </a:pPr>
            <a:r>
              <a:t/>
            </a:r>
            <a:endParaRPr sz="1900"/>
          </a:p>
        </p:txBody>
      </p:sp>
      <p:pic>
        <p:nvPicPr>
          <p:cNvPr id="215" name="Google Shape;215;g121ceaedeab_0_0"/>
          <p:cNvPicPr preferRelativeResize="0"/>
          <p:nvPr/>
        </p:nvPicPr>
        <p:blipFill>
          <a:blip r:embed="rId3">
            <a:alphaModFix/>
          </a:blip>
          <a:stretch>
            <a:fillRect/>
          </a:stretch>
        </p:blipFill>
        <p:spPr>
          <a:xfrm>
            <a:off x="6646875" y="4430415"/>
            <a:ext cx="5181600" cy="1675323"/>
          </a:xfrm>
          <a:prstGeom prst="rect">
            <a:avLst/>
          </a:prstGeom>
          <a:noFill/>
          <a:ln>
            <a:noFill/>
          </a:ln>
        </p:spPr>
      </p:pic>
      <p:pic>
        <p:nvPicPr>
          <p:cNvPr id="216" name="Google Shape;216;g121ceaedeab_0_0"/>
          <p:cNvPicPr preferRelativeResize="0"/>
          <p:nvPr/>
        </p:nvPicPr>
        <p:blipFill>
          <a:blip r:embed="rId4">
            <a:alphaModFix/>
          </a:blip>
          <a:stretch>
            <a:fillRect/>
          </a:stretch>
        </p:blipFill>
        <p:spPr>
          <a:xfrm>
            <a:off x="6493675" y="1633625"/>
            <a:ext cx="5487999" cy="2321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pic>
        <p:nvPicPr>
          <p:cNvPr id="221" name="Google Shape;221;g123d078612b_1_61"/>
          <p:cNvPicPr preferRelativeResize="0"/>
          <p:nvPr/>
        </p:nvPicPr>
        <p:blipFill rotWithShape="1">
          <a:blip r:embed="rId3">
            <a:alphaModFix/>
          </a:blip>
          <a:srcRect b="20798" l="0" r="0" t="0"/>
          <a:stretch/>
        </p:blipFill>
        <p:spPr>
          <a:xfrm>
            <a:off x="255881" y="650993"/>
            <a:ext cx="9153026" cy="5190324"/>
          </a:xfrm>
          <a:prstGeom prst="rect">
            <a:avLst/>
          </a:prstGeom>
          <a:noFill/>
          <a:ln>
            <a:noFill/>
          </a:ln>
        </p:spPr>
      </p:pic>
      <p:pic>
        <p:nvPicPr>
          <p:cNvPr id="222" name="Google Shape;222;g123d078612b_1_61"/>
          <p:cNvPicPr preferRelativeResize="0"/>
          <p:nvPr/>
        </p:nvPicPr>
        <p:blipFill rotWithShape="1">
          <a:blip r:embed="rId4">
            <a:alphaModFix/>
          </a:blip>
          <a:srcRect b="0" l="0" r="0" t="1468"/>
          <a:stretch/>
        </p:blipFill>
        <p:spPr>
          <a:xfrm>
            <a:off x="6286406" y="650993"/>
            <a:ext cx="5520925" cy="5114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6" name="Shape 226"/>
        <p:cNvGrpSpPr/>
        <p:nvPr/>
      </p:nvGrpSpPr>
      <p:grpSpPr>
        <a:xfrm>
          <a:off x="0" y="0"/>
          <a:ext cx="0" cy="0"/>
          <a:chOff x="0" y="0"/>
          <a:chExt cx="0" cy="0"/>
        </a:xfrm>
      </p:grpSpPr>
      <p:sp>
        <p:nvSpPr>
          <p:cNvPr id="227" name="Google Shape;227;g123ba64df52_0_4"/>
          <p:cNvSpPr txBox="1"/>
          <p:nvPr>
            <p:ph type="title"/>
          </p:nvPr>
        </p:nvSpPr>
        <p:spPr>
          <a:xfrm>
            <a:off x="415600" y="421228"/>
            <a:ext cx="11360700" cy="685200"/>
          </a:xfrm>
          <a:prstGeom prst="rect">
            <a:avLst/>
          </a:prstGeom>
        </p:spPr>
        <p:txBody>
          <a:bodyPr anchorCtr="0" anchor="b" bIns="121900" lIns="121900" spcFirstLastPara="1" rIns="121900" wrap="square" tIns="121900">
            <a:noAutofit/>
          </a:bodyPr>
          <a:lstStyle/>
          <a:p>
            <a:pPr indent="0" lvl="0" marL="0" rtl="0" algn="l">
              <a:lnSpc>
                <a:spcPct val="150000"/>
              </a:lnSpc>
              <a:spcBef>
                <a:spcPts val="1600"/>
              </a:spcBef>
              <a:spcAft>
                <a:spcPts val="0"/>
              </a:spcAft>
              <a:buNone/>
            </a:pPr>
            <a:r>
              <a:rPr b="1" lang="en-US" sz="3400">
                <a:solidFill>
                  <a:srgbClr val="31538F"/>
                </a:solidFill>
              </a:rPr>
              <a:t>Why did we select this topic?</a:t>
            </a:r>
            <a:endParaRPr b="1" sz="3400">
              <a:solidFill>
                <a:srgbClr val="31538F"/>
              </a:solidFill>
            </a:endParaRPr>
          </a:p>
        </p:txBody>
      </p:sp>
      <p:sp>
        <p:nvSpPr>
          <p:cNvPr id="228" name="Google Shape;228;g123ba64df52_0_4"/>
          <p:cNvSpPr txBox="1"/>
          <p:nvPr>
            <p:ph idx="1" type="body"/>
          </p:nvPr>
        </p:nvSpPr>
        <p:spPr>
          <a:xfrm>
            <a:off x="415600" y="1106425"/>
            <a:ext cx="6536400" cy="2534100"/>
          </a:xfrm>
          <a:prstGeom prst="rect">
            <a:avLst/>
          </a:prstGeom>
        </p:spPr>
        <p:txBody>
          <a:bodyPr anchorCtr="0" anchor="t" bIns="121900" lIns="121900" spcFirstLastPara="1" rIns="121900" wrap="square" tIns="121900">
            <a:normAutofit/>
          </a:bodyPr>
          <a:lstStyle/>
          <a:p>
            <a:pPr indent="-330200" lvl="0" marL="457200" rtl="0" algn="l">
              <a:lnSpc>
                <a:spcPct val="150000"/>
              </a:lnSpc>
              <a:spcBef>
                <a:spcPts val="0"/>
              </a:spcBef>
              <a:spcAft>
                <a:spcPts val="0"/>
              </a:spcAft>
              <a:buSzPts val="1600"/>
              <a:buChar char="●"/>
            </a:pPr>
            <a:r>
              <a:rPr lang="en-US" sz="1600"/>
              <a:t>Saturated streaming video marketplace</a:t>
            </a:r>
            <a:endParaRPr sz="1600"/>
          </a:p>
          <a:p>
            <a:pPr indent="-330200" lvl="0" marL="457200" rtl="0" algn="l">
              <a:lnSpc>
                <a:spcPct val="150000"/>
              </a:lnSpc>
              <a:spcBef>
                <a:spcPts val="0"/>
              </a:spcBef>
              <a:spcAft>
                <a:spcPts val="0"/>
              </a:spcAft>
              <a:buSzPts val="1600"/>
              <a:buChar char="●"/>
            </a:pPr>
            <a:r>
              <a:rPr lang="en-US" sz="1600"/>
              <a:t>A large dataset available to work with </a:t>
            </a:r>
            <a:endParaRPr sz="1600"/>
          </a:p>
        </p:txBody>
      </p:sp>
      <p:sp>
        <p:nvSpPr>
          <p:cNvPr id="229" name="Google Shape;229;g123ba64df52_0_4"/>
          <p:cNvSpPr txBox="1"/>
          <p:nvPr/>
        </p:nvSpPr>
        <p:spPr>
          <a:xfrm>
            <a:off x="462850" y="3000950"/>
            <a:ext cx="57366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4600"/>
              </a:spcAft>
              <a:buNone/>
            </a:pPr>
            <a:r>
              <a:t/>
            </a:r>
            <a:endParaRPr sz="1600"/>
          </a:p>
        </p:txBody>
      </p:sp>
      <p:pic>
        <p:nvPicPr>
          <p:cNvPr id="230" name="Google Shape;230;g123ba64df52_0_4"/>
          <p:cNvPicPr preferRelativeResize="0"/>
          <p:nvPr/>
        </p:nvPicPr>
        <p:blipFill>
          <a:blip r:embed="rId3">
            <a:alphaModFix/>
          </a:blip>
          <a:stretch>
            <a:fillRect/>
          </a:stretch>
        </p:blipFill>
        <p:spPr>
          <a:xfrm>
            <a:off x="6290457" y="1560960"/>
            <a:ext cx="5302825" cy="2982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pic>
        <p:nvPicPr>
          <p:cNvPr id="235" name="Google Shape;235;g123ba64df52_0_29"/>
          <p:cNvPicPr preferRelativeResize="0"/>
          <p:nvPr/>
        </p:nvPicPr>
        <p:blipFill>
          <a:blip r:embed="rId3">
            <a:alphaModFix/>
          </a:blip>
          <a:stretch>
            <a:fillRect/>
          </a:stretch>
        </p:blipFill>
        <p:spPr>
          <a:xfrm>
            <a:off x="4778900" y="1148163"/>
            <a:ext cx="1709550" cy="2167325"/>
          </a:xfrm>
          <a:prstGeom prst="rect">
            <a:avLst/>
          </a:prstGeom>
          <a:noFill/>
          <a:ln>
            <a:noFill/>
          </a:ln>
        </p:spPr>
      </p:pic>
      <p:sp>
        <p:nvSpPr>
          <p:cNvPr id="236" name="Google Shape;236;g123ba64df52_0_29"/>
          <p:cNvSpPr txBox="1"/>
          <p:nvPr>
            <p:ph type="ctrTitle"/>
          </p:nvPr>
        </p:nvSpPr>
        <p:spPr>
          <a:xfrm>
            <a:off x="101100" y="84900"/>
            <a:ext cx="11989800" cy="452700"/>
          </a:xfrm>
          <a:prstGeom prst="rect">
            <a:avLst/>
          </a:prstGeom>
        </p:spPr>
        <p:txBody>
          <a:bodyPr anchorCtr="0" anchor="b" bIns="121900" lIns="121900" spcFirstLastPara="1" rIns="121900" wrap="square" tIns="121900">
            <a:normAutofit fontScale="90000"/>
          </a:bodyPr>
          <a:lstStyle/>
          <a:p>
            <a:pPr indent="0" lvl="0" marL="0" rtl="0" algn="l">
              <a:lnSpc>
                <a:spcPct val="150000"/>
              </a:lnSpc>
              <a:spcBef>
                <a:spcPts val="1600"/>
              </a:spcBef>
              <a:spcAft>
                <a:spcPts val="0"/>
              </a:spcAft>
              <a:buNone/>
            </a:pPr>
            <a:r>
              <a:t/>
            </a:r>
            <a:endParaRPr b="1" sz="2700">
              <a:latin typeface="Roboto"/>
              <a:ea typeface="Roboto"/>
              <a:cs typeface="Roboto"/>
              <a:sym typeface="Roboto"/>
            </a:endParaRPr>
          </a:p>
          <a:p>
            <a:pPr indent="0" lvl="0" marL="0" rtl="0" algn="ctr">
              <a:lnSpc>
                <a:spcPct val="150000"/>
              </a:lnSpc>
              <a:spcBef>
                <a:spcPts val="4600"/>
              </a:spcBef>
              <a:spcAft>
                <a:spcPts val="4600"/>
              </a:spcAft>
              <a:buClr>
                <a:schemeClr val="dk1"/>
              </a:buClr>
              <a:buSzPct val="44394"/>
              <a:buFont typeface="Arial"/>
              <a:buNone/>
            </a:pPr>
            <a:r>
              <a:rPr b="1" lang="en-US" sz="2477">
                <a:latin typeface="Roboto"/>
                <a:ea typeface="Roboto"/>
                <a:cs typeface="Roboto"/>
                <a:sym typeface="Roboto"/>
              </a:rPr>
              <a:t>ML Model - Model Based Collaborative Filtering Using Matrix Factorization (MF)</a:t>
            </a:r>
            <a:endParaRPr b="1" sz="2477">
              <a:latin typeface="Roboto"/>
              <a:ea typeface="Roboto"/>
              <a:cs typeface="Roboto"/>
              <a:sym typeface="Roboto"/>
            </a:endParaRPr>
          </a:p>
        </p:txBody>
      </p:sp>
      <p:sp>
        <p:nvSpPr>
          <p:cNvPr id="237" name="Google Shape;237;g123ba64df52_0_29"/>
          <p:cNvSpPr txBox="1"/>
          <p:nvPr>
            <p:ph idx="1" type="subTitle"/>
          </p:nvPr>
        </p:nvSpPr>
        <p:spPr>
          <a:xfrm>
            <a:off x="309811" y="1932375"/>
            <a:ext cx="4392900" cy="501300"/>
          </a:xfrm>
          <a:prstGeom prst="rect">
            <a:avLst/>
          </a:prstGeom>
        </p:spPr>
        <p:txBody>
          <a:bodyPr anchorCtr="0" anchor="t" bIns="121900" lIns="121900" spcFirstLastPara="1" rIns="121900" wrap="square" tIns="121900">
            <a:normAutofit/>
          </a:bodyPr>
          <a:lstStyle/>
          <a:p>
            <a:pPr indent="0" lvl="0" marL="0" rtl="0" algn="l">
              <a:lnSpc>
                <a:spcPct val="70000"/>
              </a:lnSpc>
              <a:spcBef>
                <a:spcPts val="0"/>
              </a:spcBef>
              <a:spcAft>
                <a:spcPts val="0"/>
              </a:spcAft>
              <a:buSzPts val="1018"/>
              <a:buNone/>
            </a:pPr>
            <a:r>
              <a:rPr b="1" lang="en-US" sz="1200"/>
              <a:t>Using the ID User 1310 the model </a:t>
            </a:r>
            <a:r>
              <a:rPr b="1" lang="en-US" sz="1200"/>
              <a:t>predicts</a:t>
            </a:r>
            <a:r>
              <a:rPr b="1" lang="en-US" sz="1200"/>
              <a:t> a list of movies that this user hopefully will enjoy</a:t>
            </a:r>
            <a:endParaRPr sz="1200"/>
          </a:p>
        </p:txBody>
      </p:sp>
      <p:pic>
        <p:nvPicPr>
          <p:cNvPr id="238" name="Google Shape;238;g123ba64df52_0_29"/>
          <p:cNvPicPr preferRelativeResize="0"/>
          <p:nvPr/>
        </p:nvPicPr>
        <p:blipFill>
          <a:blip r:embed="rId4">
            <a:alphaModFix/>
          </a:blip>
          <a:stretch>
            <a:fillRect/>
          </a:stretch>
        </p:blipFill>
        <p:spPr>
          <a:xfrm>
            <a:off x="397650" y="2336050"/>
            <a:ext cx="4611425" cy="3927650"/>
          </a:xfrm>
          <a:prstGeom prst="rect">
            <a:avLst/>
          </a:prstGeom>
          <a:noFill/>
          <a:ln>
            <a:noFill/>
          </a:ln>
        </p:spPr>
      </p:pic>
      <p:sp>
        <p:nvSpPr>
          <p:cNvPr id="239" name="Google Shape;239;g123ba64df52_0_29"/>
          <p:cNvSpPr txBox="1"/>
          <p:nvPr/>
        </p:nvSpPr>
        <p:spPr>
          <a:xfrm>
            <a:off x="318150" y="641500"/>
            <a:ext cx="11555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The model is a collaborative filtering method that finds the relationship between items and users’ entities. The model learns the latent preferences of users and the latent attributes of items from known ratings to find similarity and make a recommendation. The model uses low-rank matrix factorization to derive the preferences from the dataset. Matrix factorization is the preferred model for recommender systems since it can deal with scalability and sparsity better than Memory-based collaborative filtering</a:t>
            </a:r>
            <a:endParaRPr>
              <a:latin typeface="Calibri"/>
              <a:ea typeface="Calibri"/>
              <a:cs typeface="Calibri"/>
              <a:sym typeface="Calibri"/>
            </a:endParaRPr>
          </a:p>
        </p:txBody>
      </p:sp>
      <p:pic>
        <p:nvPicPr>
          <p:cNvPr id="240" name="Google Shape;240;g123ba64df52_0_29"/>
          <p:cNvPicPr preferRelativeResize="0"/>
          <p:nvPr/>
        </p:nvPicPr>
        <p:blipFill>
          <a:blip r:embed="rId5">
            <a:alphaModFix/>
          </a:blip>
          <a:stretch>
            <a:fillRect/>
          </a:stretch>
        </p:blipFill>
        <p:spPr>
          <a:xfrm>
            <a:off x="6061177" y="2952625"/>
            <a:ext cx="5931248" cy="3311075"/>
          </a:xfrm>
          <a:prstGeom prst="rect">
            <a:avLst/>
          </a:prstGeom>
          <a:noFill/>
          <a:ln>
            <a:noFill/>
          </a:ln>
        </p:spPr>
      </p:pic>
      <p:sp>
        <p:nvSpPr>
          <p:cNvPr id="241" name="Google Shape;241;g123ba64df52_0_29"/>
          <p:cNvSpPr txBox="1"/>
          <p:nvPr/>
        </p:nvSpPr>
        <p:spPr>
          <a:xfrm>
            <a:off x="6069400" y="1792100"/>
            <a:ext cx="59148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200">
                <a:latin typeface="Calibri"/>
                <a:ea typeface="Calibri"/>
                <a:cs typeface="Calibri"/>
                <a:sym typeface="Calibri"/>
              </a:rPr>
              <a:t>Description of feature engineering: The decision making</a:t>
            </a:r>
            <a:endParaRPr b="1"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latin typeface="Calibri"/>
                <a:ea typeface="Calibri"/>
                <a:cs typeface="Calibri"/>
                <a:sym typeface="Calibri"/>
              </a:rPr>
              <a:t>process is</a:t>
            </a:r>
            <a:endParaRPr b="1"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latin typeface="Calibri"/>
                <a:ea typeface="Calibri"/>
                <a:cs typeface="Calibri"/>
                <a:sym typeface="Calibri"/>
              </a:rPr>
              <a:t>- Get and sorte the user's predictions</a:t>
            </a:r>
            <a:endParaRPr b="1"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latin typeface="Calibri"/>
                <a:ea typeface="Calibri"/>
                <a:cs typeface="Calibri"/>
                <a:sym typeface="Calibri"/>
              </a:rPr>
              <a:t>- Get the user's data and merge in the movie information</a:t>
            </a:r>
            <a:endParaRPr b="1"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latin typeface="Calibri"/>
                <a:ea typeface="Calibri"/>
                <a:cs typeface="Calibri"/>
                <a:sym typeface="Calibri"/>
              </a:rPr>
              <a:t>- Recommend the highest predicted rating movies that the user hasn't seen yet.</a:t>
            </a:r>
            <a:endParaRPr b="1" sz="12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123ba64df52_0_14"/>
          <p:cNvSpPr txBox="1"/>
          <p:nvPr>
            <p:ph type="title"/>
          </p:nvPr>
        </p:nvSpPr>
        <p:spPr>
          <a:xfrm>
            <a:off x="276200" y="272025"/>
            <a:ext cx="5393700" cy="1605000"/>
          </a:xfrm>
          <a:prstGeom prst="rect">
            <a:avLst/>
          </a:prstGeom>
        </p:spPr>
        <p:txBody>
          <a:bodyPr anchorCtr="0" anchor="b" bIns="121900" lIns="121900" spcFirstLastPara="1" rIns="121900" wrap="square" tIns="121900">
            <a:normAutofit/>
          </a:bodyPr>
          <a:lstStyle/>
          <a:p>
            <a:pPr indent="0" lvl="0" marL="0" rtl="0" algn="ctr">
              <a:lnSpc>
                <a:spcPct val="150000"/>
              </a:lnSpc>
              <a:spcBef>
                <a:spcPts val="1600"/>
              </a:spcBef>
              <a:spcAft>
                <a:spcPts val="4600"/>
              </a:spcAft>
              <a:buNone/>
            </a:pPr>
            <a:r>
              <a:rPr b="1" lang="en-US" sz="4100"/>
              <a:t>Questions we want to answer</a:t>
            </a:r>
            <a:endParaRPr b="1" sz="4100"/>
          </a:p>
        </p:txBody>
      </p:sp>
      <p:sp>
        <p:nvSpPr>
          <p:cNvPr id="88" name="Google Shape;88;g123ba64df52_0_14"/>
          <p:cNvSpPr txBox="1"/>
          <p:nvPr>
            <p:ph idx="2" type="body"/>
          </p:nvPr>
        </p:nvSpPr>
        <p:spPr>
          <a:xfrm>
            <a:off x="415100" y="1750600"/>
            <a:ext cx="5115900" cy="4557000"/>
          </a:xfrm>
          <a:prstGeom prst="rect">
            <a:avLst/>
          </a:prstGeom>
        </p:spPr>
        <p:txBody>
          <a:bodyPr anchorCtr="0" anchor="ctr" bIns="121900" lIns="121900" spcFirstLastPara="1" rIns="121900" wrap="square" tIns="121900">
            <a:normAutofit/>
          </a:bodyPr>
          <a:lstStyle/>
          <a:p>
            <a:pPr indent="-393700" lvl="0" marL="457200" rtl="0" algn="l">
              <a:lnSpc>
                <a:spcPct val="115000"/>
              </a:lnSpc>
              <a:spcBef>
                <a:spcPts val="0"/>
              </a:spcBef>
              <a:spcAft>
                <a:spcPts val="0"/>
              </a:spcAft>
              <a:buClr>
                <a:schemeClr val="dk1"/>
              </a:buClr>
              <a:buSzPts val="2600"/>
              <a:buFont typeface="Economica"/>
              <a:buAutoNum type="arabicPeriod"/>
            </a:pPr>
            <a:r>
              <a:rPr b="1" lang="en-US" sz="2600">
                <a:solidFill>
                  <a:schemeClr val="dk1"/>
                </a:solidFill>
                <a:latin typeface="Economica"/>
                <a:ea typeface="Economica"/>
                <a:cs typeface="Economica"/>
                <a:sym typeface="Economica"/>
              </a:rPr>
              <a:t>Can we accurately predict movie recommendations for users based off their previous ratings?</a:t>
            </a:r>
            <a:endParaRPr b="1" sz="2600">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None/>
            </a:pPr>
            <a:r>
              <a:t/>
            </a:r>
            <a:endParaRPr b="1" sz="2600">
              <a:solidFill>
                <a:schemeClr val="dk1"/>
              </a:solidFill>
              <a:latin typeface="Economica"/>
              <a:ea typeface="Economica"/>
              <a:cs typeface="Economica"/>
              <a:sym typeface="Economica"/>
            </a:endParaRPr>
          </a:p>
          <a:p>
            <a:pPr indent="-393700" lvl="0" marL="457200" rtl="0" algn="l">
              <a:lnSpc>
                <a:spcPct val="115000"/>
              </a:lnSpc>
              <a:spcBef>
                <a:spcPts val="0"/>
              </a:spcBef>
              <a:spcAft>
                <a:spcPts val="0"/>
              </a:spcAft>
              <a:buClr>
                <a:schemeClr val="dk1"/>
              </a:buClr>
              <a:buSzPts val="2600"/>
              <a:buFont typeface="Economica"/>
              <a:buAutoNum type="arabicPeriod"/>
            </a:pPr>
            <a:r>
              <a:rPr b="1" lang="en-US" sz="2600">
                <a:solidFill>
                  <a:schemeClr val="dk1"/>
                </a:solidFill>
                <a:latin typeface="Economica"/>
                <a:ea typeface="Economica"/>
                <a:cs typeface="Economica"/>
                <a:sym typeface="Economica"/>
              </a:rPr>
              <a:t>What is the best Machine Learning model for this purpose?</a:t>
            </a:r>
            <a:endParaRPr>
              <a:solidFill>
                <a:schemeClr val="dk1"/>
              </a:solidFill>
              <a:latin typeface="Economica"/>
              <a:ea typeface="Economica"/>
              <a:cs typeface="Economica"/>
              <a:sym typeface="Economica"/>
            </a:endParaRPr>
          </a:p>
        </p:txBody>
      </p:sp>
      <p:sp>
        <p:nvSpPr>
          <p:cNvPr id="89" name="Google Shape;89;g123ba64df52_0_14"/>
          <p:cNvSpPr txBox="1"/>
          <p:nvPr/>
        </p:nvSpPr>
        <p:spPr>
          <a:xfrm>
            <a:off x="6345075" y="2565650"/>
            <a:ext cx="5115900" cy="1185300"/>
          </a:xfrm>
          <a:prstGeom prst="rect">
            <a:avLst/>
          </a:prstGeom>
          <a:noFill/>
          <a:ln>
            <a:noFill/>
          </a:ln>
        </p:spPr>
        <p:txBody>
          <a:bodyPr anchorCtr="0" anchor="t" bIns="91425" lIns="91425" spcFirstLastPara="1" rIns="91425" wrap="square" tIns="91425">
            <a:spAutoFit/>
          </a:bodyPr>
          <a:lstStyle/>
          <a:p>
            <a:pPr indent="-393700" lvl="0" marL="457200" rtl="0" algn="l">
              <a:lnSpc>
                <a:spcPct val="150000"/>
              </a:lnSpc>
              <a:spcBef>
                <a:spcPts val="0"/>
              </a:spcBef>
              <a:spcAft>
                <a:spcPts val="0"/>
              </a:spcAft>
              <a:buClr>
                <a:schemeClr val="lt1"/>
              </a:buClr>
              <a:buSzPts val="2600"/>
              <a:buFont typeface="Economica"/>
              <a:buAutoNum type="arabicPeriod"/>
            </a:pPr>
            <a:r>
              <a:rPr lang="en-US" sz="2600">
                <a:solidFill>
                  <a:schemeClr val="lt1"/>
                </a:solidFill>
                <a:latin typeface="Economica"/>
                <a:ea typeface="Economica"/>
                <a:cs typeface="Economica"/>
                <a:sym typeface="Economica"/>
              </a:rPr>
              <a:t>Saturated streaming video marketplace</a:t>
            </a:r>
            <a:endParaRPr sz="2600">
              <a:solidFill>
                <a:schemeClr val="lt1"/>
              </a:solidFill>
              <a:latin typeface="Economica"/>
              <a:ea typeface="Economica"/>
              <a:cs typeface="Economica"/>
              <a:sym typeface="Economica"/>
            </a:endParaRPr>
          </a:p>
          <a:p>
            <a:pPr indent="-393700" lvl="0" marL="457200" rtl="0" algn="l">
              <a:lnSpc>
                <a:spcPct val="150000"/>
              </a:lnSpc>
              <a:spcBef>
                <a:spcPts val="0"/>
              </a:spcBef>
              <a:spcAft>
                <a:spcPts val="0"/>
              </a:spcAft>
              <a:buClr>
                <a:schemeClr val="lt1"/>
              </a:buClr>
              <a:buSzPts val="2600"/>
              <a:buFont typeface="Economica"/>
              <a:buAutoNum type="arabicPeriod"/>
            </a:pPr>
            <a:r>
              <a:rPr lang="en-US" sz="2600">
                <a:solidFill>
                  <a:schemeClr val="lt1"/>
                </a:solidFill>
                <a:latin typeface="Economica"/>
                <a:ea typeface="Economica"/>
                <a:cs typeface="Economica"/>
                <a:sym typeface="Economica"/>
              </a:rPr>
              <a:t>A large dataset available to work with </a:t>
            </a:r>
            <a:endParaRPr sz="2600">
              <a:solidFill>
                <a:schemeClr val="lt1"/>
              </a:solidFill>
              <a:latin typeface="Economica"/>
              <a:ea typeface="Economica"/>
              <a:cs typeface="Economica"/>
              <a:sym typeface="Economica"/>
            </a:endParaRPr>
          </a:p>
        </p:txBody>
      </p:sp>
      <p:sp>
        <p:nvSpPr>
          <p:cNvPr id="90" name="Google Shape;90;g123ba64df52_0_14"/>
          <p:cNvSpPr txBox="1"/>
          <p:nvPr>
            <p:ph type="title"/>
          </p:nvPr>
        </p:nvSpPr>
        <p:spPr>
          <a:xfrm>
            <a:off x="6345075" y="1191825"/>
            <a:ext cx="6099600" cy="685200"/>
          </a:xfrm>
          <a:prstGeom prst="rect">
            <a:avLst/>
          </a:prstGeom>
        </p:spPr>
        <p:txBody>
          <a:bodyPr anchorCtr="0" anchor="b" bIns="121900" lIns="121900" spcFirstLastPara="1" rIns="121900" wrap="square" tIns="121900">
            <a:noAutofit/>
          </a:bodyPr>
          <a:lstStyle/>
          <a:p>
            <a:pPr indent="0" lvl="0" marL="0" rtl="0" algn="l">
              <a:lnSpc>
                <a:spcPct val="150000"/>
              </a:lnSpc>
              <a:spcBef>
                <a:spcPts val="1600"/>
              </a:spcBef>
              <a:spcAft>
                <a:spcPts val="0"/>
              </a:spcAft>
              <a:buNone/>
            </a:pPr>
            <a:r>
              <a:rPr b="1" lang="en-US" sz="3400">
                <a:solidFill>
                  <a:schemeClr val="lt1"/>
                </a:solidFill>
              </a:rPr>
              <a:t>Why did we select this topic?</a:t>
            </a:r>
            <a:endParaRPr b="1" sz="34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pic>
        <p:nvPicPr>
          <p:cNvPr id="246" name="Google Shape;246;g123d078612b_1_15"/>
          <p:cNvPicPr preferRelativeResize="0"/>
          <p:nvPr/>
        </p:nvPicPr>
        <p:blipFill>
          <a:blip r:embed="rId3">
            <a:alphaModFix/>
          </a:blip>
          <a:stretch>
            <a:fillRect/>
          </a:stretch>
        </p:blipFill>
        <p:spPr>
          <a:xfrm>
            <a:off x="152400" y="152400"/>
            <a:ext cx="11117312" cy="655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pic>
        <p:nvPicPr>
          <p:cNvPr id="251" name="Google Shape;251;p2"/>
          <p:cNvPicPr preferRelativeResize="0"/>
          <p:nvPr/>
        </p:nvPicPr>
        <p:blipFill rotWithShape="1">
          <a:blip r:embed="rId3">
            <a:alphaModFix/>
          </a:blip>
          <a:srcRect b="21426" l="0" r="0" t="0"/>
          <a:stretch/>
        </p:blipFill>
        <p:spPr>
          <a:xfrm>
            <a:off x="7353575" y="1934201"/>
            <a:ext cx="4315425" cy="2073350"/>
          </a:xfrm>
          <a:prstGeom prst="rect">
            <a:avLst/>
          </a:prstGeom>
          <a:noFill/>
          <a:ln>
            <a:noFill/>
          </a:ln>
        </p:spPr>
      </p:pic>
      <p:pic>
        <p:nvPicPr>
          <p:cNvPr id="252" name="Google Shape;252;p2"/>
          <p:cNvPicPr preferRelativeResize="0"/>
          <p:nvPr/>
        </p:nvPicPr>
        <p:blipFill rotWithShape="1">
          <a:blip r:embed="rId4">
            <a:alphaModFix/>
          </a:blip>
          <a:srcRect b="0" l="0" r="0" t="0"/>
          <a:stretch/>
        </p:blipFill>
        <p:spPr>
          <a:xfrm>
            <a:off x="634374" y="3120705"/>
            <a:ext cx="5667058" cy="3210493"/>
          </a:xfrm>
          <a:prstGeom prst="rect">
            <a:avLst/>
          </a:prstGeom>
          <a:noFill/>
          <a:ln>
            <a:noFill/>
          </a:ln>
        </p:spPr>
      </p:pic>
      <p:sp>
        <p:nvSpPr>
          <p:cNvPr id="253" name="Google Shape;253;p2"/>
          <p:cNvSpPr/>
          <p:nvPr/>
        </p:nvSpPr>
        <p:spPr>
          <a:xfrm>
            <a:off x="2041236" y="160730"/>
            <a:ext cx="7065819" cy="624361"/>
          </a:xfrm>
          <a:prstGeom prst="rect">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Description of the tool that will be used to create the final dashboard</a:t>
            </a:r>
            <a:endParaRPr sz="1800">
              <a:solidFill>
                <a:schemeClr val="lt1"/>
              </a:solidFill>
              <a:latin typeface="Calibri"/>
              <a:ea typeface="Calibri"/>
              <a:cs typeface="Calibri"/>
              <a:sym typeface="Calibri"/>
            </a:endParaRPr>
          </a:p>
        </p:txBody>
      </p:sp>
      <p:sp>
        <p:nvSpPr>
          <p:cNvPr id="254" name="Google Shape;254;p2"/>
          <p:cNvSpPr txBox="1"/>
          <p:nvPr>
            <p:ph idx="1" type="body"/>
          </p:nvPr>
        </p:nvSpPr>
        <p:spPr>
          <a:xfrm>
            <a:off x="273600" y="1022150"/>
            <a:ext cx="11644800" cy="4472100"/>
          </a:xfrm>
          <a:prstGeom prst="rect">
            <a:avLst/>
          </a:prstGeom>
        </p:spPr>
        <p:txBody>
          <a:bodyPr anchorCtr="0" anchor="t" bIns="121900" lIns="121900" spcFirstLastPara="1" rIns="121900" wrap="square" tIns="121900">
            <a:normAutofit/>
          </a:bodyPr>
          <a:lstStyle/>
          <a:p>
            <a:pPr indent="0" lvl="0" marL="0" rtl="0" algn="l">
              <a:lnSpc>
                <a:spcPct val="100000"/>
              </a:lnSpc>
              <a:spcBef>
                <a:spcPts val="0"/>
              </a:spcBef>
              <a:spcAft>
                <a:spcPts val="0"/>
              </a:spcAft>
              <a:buClr>
                <a:schemeClr val="dk1"/>
              </a:buClr>
              <a:buFont typeface="Arial"/>
              <a:buNone/>
            </a:pPr>
            <a:r>
              <a:rPr lang="en-US" sz="1800">
                <a:latin typeface="Calibri"/>
                <a:ea typeface="Calibri"/>
                <a:cs typeface="Calibri"/>
                <a:sym typeface="Calibri"/>
              </a:rPr>
              <a:t>After the ETL process, the group used Tableau to run an exploratory data analysis on the dataset and to visualize our findings. Initially, we created a worksheet with several graphs and specific studies. Then, we prepared a dashboard to visualize the findings in an efficient and elegant manner. </a:t>
            </a:r>
            <a:endParaRPr sz="1800">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 name="Shape 258"/>
        <p:cNvGrpSpPr/>
        <p:nvPr/>
      </p:nvGrpSpPr>
      <p:grpSpPr>
        <a:xfrm>
          <a:off x="0" y="0"/>
          <a:ext cx="0" cy="0"/>
          <a:chOff x="0" y="0"/>
          <a:chExt cx="0" cy="0"/>
        </a:xfrm>
      </p:grpSpPr>
      <p:pic>
        <p:nvPicPr>
          <p:cNvPr id="259" name="Google Shape;259;g123d078612b_1_76"/>
          <p:cNvPicPr preferRelativeResize="0"/>
          <p:nvPr/>
        </p:nvPicPr>
        <p:blipFill rotWithShape="1">
          <a:blip r:embed="rId3">
            <a:alphaModFix/>
          </a:blip>
          <a:srcRect b="2035" l="0" r="2789" t="10221"/>
          <a:stretch/>
        </p:blipFill>
        <p:spPr>
          <a:xfrm>
            <a:off x="526325" y="559175"/>
            <a:ext cx="11139351" cy="5340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sp>
        <p:nvSpPr>
          <p:cNvPr id="264" name="Google Shape;264;g123ba64df52_0_543"/>
          <p:cNvSpPr txBox="1"/>
          <p:nvPr>
            <p:ph type="title"/>
          </p:nvPr>
        </p:nvSpPr>
        <p:spPr>
          <a:xfrm>
            <a:off x="415600" y="421233"/>
            <a:ext cx="11360700" cy="1108500"/>
          </a:xfrm>
          <a:prstGeom prst="rect">
            <a:avLst/>
          </a:prstGeom>
        </p:spPr>
        <p:txBody>
          <a:bodyPr anchorCtr="0" anchor="t" bIns="121900" lIns="121900" spcFirstLastPara="1" rIns="121900" wrap="square" tIns="121900">
            <a:normAutofit/>
          </a:bodyPr>
          <a:lstStyle/>
          <a:p>
            <a:pPr indent="0" lvl="0" marL="0" rtl="0" algn="l">
              <a:lnSpc>
                <a:spcPct val="150000"/>
              </a:lnSpc>
              <a:spcBef>
                <a:spcPts val="1600"/>
              </a:spcBef>
              <a:spcAft>
                <a:spcPts val="4600"/>
              </a:spcAft>
              <a:buNone/>
            </a:pPr>
            <a:r>
              <a:rPr b="1" lang="en-US" sz="3000">
                <a:solidFill>
                  <a:srgbClr val="31538F"/>
                </a:solidFill>
              </a:rPr>
              <a:t> Tableau Dashboard - Heatmap and movies released racing bar chart </a:t>
            </a:r>
            <a:endParaRPr b="1" sz="3000">
              <a:solidFill>
                <a:srgbClr val="31538F"/>
              </a:solidFill>
            </a:endParaRPr>
          </a:p>
        </p:txBody>
      </p:sp>
      <p:pic>
        <p:nvPicPr>
          <p:cNvPr id="265" name="Google Shape;265;g123ba64df52_0_543"/>
          <p:cNvPicPr preferRelativeResize="0"/>
          <p:nvPr/>
        </p:nvPicPr>
        <p:blipFill>
          <a:blip r:embed="rId3">
            <a:alphaModFix/>
          </a:blip>
          <a:stretch>
            <a:fillRect/>
          </a:stretch>
        </p:blipFill>
        <p:spPr>
          <a:xfrm>
            <a:off x="1661926" y="1117425"/>
            <a:ext cx="9090452" cy="5107075"/>
          </a:xfrm>
          <a:prstGeom prst="rect">
            <a:avLst/>
          </a:prstGeom>
          <a:noFill/>
          <a:ln>
            <a:noFill/>
          </a:ln>
        </p:spPr>
      </p:pic>
      <p:sp>
        <p:nvSpPr>
          <p:cNvPr id="266" name="Google Shape;266;g123ba64df52_0_543"/>
          <p:cNvSpPr txBox="1"/>
          <p:nvPr/>
        </p:nvSpPr>
        <p:spPr>
          <a:xfrm>
            <a:off x="1547050" y="6310850"/>
            <a:ext cx="960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000">
                <a:latin typeface="Calibri"/>
                <a:ea typeface="Calibri"/>
                <a:cs typeface="Calibri"/>
                <a:sym typeface="Calibri"/>
              </a:rPr>
              <a:t>Hyperlink access the tableau visualization: </a:t>
            </a:r>
            <a:r>
              <a:rPr i="1" lang="en-US" sz="1000" u="sng">
                <a:solidFill>
                  <a:schemeClr val="hlink"/>
                </a:solidFill>
                <a:latin typeface="Calibri"/>
                <a:ea typeface="Calibri"/>
                <a:cs typeface="Calibri"/>
                <a:sym typeface="Calibri"/>
                <a:hlinkClick r:id="rId4"/>
              </a:rPr>
              <a:t>https://public.tableau.com/app/profile/douguot/viz/MoviesRecommendationsHeatmapandracingbarchart/Dashboard2?publish=yes</a:t>
            </a:r>
            <a:endParaRPr i="1" sz="1000">
              <a:latin typeface="Calibri"/>
              <a:ea typeface="Calibri"/>
              <a:cs typeface="Calibri"/>
              <a:sym typeface="Calibri"/>
            </a:endParaRPr>
          </a:p>
          <a:p>
            <a:pPr indent="0" lvl="0" marL="0" rtl="0" algn="l">
              <a:spcBef>
                <a:spcPts val="0"/>
              </a:spcBef>
              <a:spcAft>
                <a:spcPts val="0"/>
              </a:spcAft>
              <a:buNone/>
            </a:pPr>
            <a:r>
              <a:rPr b="1" i="1" lang="en-US" sz="1000">
                <a:solidFill>
                  <a:schemeClr val="dk1"/>
                </a:solidFill>
                <a:latin typeface="Calibri"/>
                <a:ea typeface="Calibri"/>
                <a:cs typeface="Calibri"/>
                <a:sym typeface="Calibri"/>
              </a:rPr>
              <a:t>Hyperlink access the tableau Story: </a:t>
            </a:r>
            <a:r>
              <a:rPr i="1" lang="en-US" sz="1000" u="sng">
                <a:solidFill>
                  <a:schemeClr val="hlink"/>
                </a:solidFill>
                <a:latin typeface="Calibri"/>
                <a:ea typeface="Calibri"/>
                <a:cs typeface="Calibri"/>
                <a:sym typeface="Calibri"/>
                <a:hlinkClick r:id="rId5"/>
              </a:rPr>
              <a:t>https://public.tableau.com/app/profile/douguot/viz/MoviesRecommendationsStory/Story1?publish=yes</a:t>
            </a:r>
            <a:r>
              <a:rPr i="1" lang="en-US" sz="1000">
                <a:latin typeface="Calibri"/>
                <a:ea typeface="Calibri"/>
                <a:cs typeface="Calibri"/>
                <a:sym typeface="Calibri"/>
              </a:rPr>
              <a:t> </a:t>
            </a:r>
            <a:endParaRPr i="1" sz="10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g123ba64df52_0_522"/>
          <p:cNvSpPr txBox="1"/>
          <p:nvPr>
            <p:ph type="ctrTitle"/>
          </p:nvPr>
        </p:nvSpPr>
        <p:spPr>
          <a:xfrm>
            <a:off x="1410800" y="197916"/>
            <a:ext cx="9144000" cy="528300"/>
          </a:xfrm>
          <a:prstGeom prst="rect">
            <a:avLst/>
          </a:prstGeom>
        </p:spPr>
        <p:txBody>
          <a:bodyPr anchorCtr="0" anchor="b" bIns="121900" lIns="121900" spcFirstLastPara="1" rIns="121900" wrap="square" tIns="121900">
            <a:normAutofit fontScale="90000"/>
          </a:bodyPr>
          <a:lstStyle/>
          <a:p>
            <a:pPr indent="0" lvl="0" marL="0" rtl="0" algn="ctr">
              <a:spcBef>
                <a:spcPts val="0"/>
              </a:spcBef>
              <a:spcAft>
                <a:spcPts val="0"/>
              </a:spcAft>
              <a:buNone/>
            </a:pPr>
            <a:r>
              <a:rPr b="1" lang="en-US" sz="2700"/>
              <a:t>References</a:t>
            </a:r>
            <a:endParaRPr b="1" sz="2700"/>
          </a:p>
        </p:txBody>
      </p:sp>
      <p:sp>
        <p:nvSpPr>
          <p:cNvPr id="272" name="Google Shape;272;g123ba64df52_0_522"/>
          <p:cNvSpPr txBox="1"/>
          <p:nvPr>
            <p:ph idx="1" type="subTitle"/>
          </p:nvPr>
        </p:nvSpPr>
        <p:spPr>
          <a:xfrm>
            <a:off x="518825" y="2433800"/>
            <a:ext cx="11291700" cy="3905400"/>
          </a:xfrm>
          <a:prstGeom prst="rect">
            <a:avLst/>
          </a:prstGeom>
        </p:spPr>
        <p:txBody>
          <a:bodyPr anchorCtr="0" anchor="t" bIns="121900" lIns="121900" spcFirstLastPara="1" rIns="121900" wrap="square" tIns="121900">
            <a:normAutofit fontScale="85000" lnSpcReduction="10000"/>
          </a:bodyPr>
          <a:lstStyle/>
          <a:p>
            <a:pPr indent="-379730" lvl="0" marL="457200" rtl="0" algn="l">
              <a:spcBef>
                <a:spcPts val="0"/>
              </a:spcBef>
              <a:spcAft>
                <a:spcPts val="0"/>
              </a:spcAft>
              <a:buSzPct val="100000"/>
              <a:buChar char="●"/>
            </a:pPr>
            <a:r>
              <a:rPr lang="en-US" u="sng">
                <a:solidFill>
                  <a:schemeClr val="hlink"/>
                </a:solidFill>
                <a:hlinkClick r:id="rId3"/>
              </a:rPr>
              <a:t>https://grouplens.org/datasets/movielens/</a:t>
            </a:r>
            <a:endParaRPr/>
          </a:p>
          <a:p>
            <a:pPr indent="-379730" lvl="0" marL="457200" rtl="0" algn="l">
              <a:spcBef>
                <a:spcPts val="0"/>
              </a:spcBef>
              <a:spcAft>
                <a:spcPts val="0"/>
              </a:spcAft>
              <a:buSzPct val="100000"/>
              <a:buChar char="●"/>
            </a:pPr>
            <a:r>
              <a:rPr lang="en-US" u="sng">
                <a:solidFill>
                  <a:schemeClr val="hlink"/>
                </a:solidFill>
                <a:hlinkClick r:id="rId4"/>
              </a:rPr>
              <a:t>https://www.ibm.com/cloud/blog/supervised-vs-unsupervised-learning</a:t>
            </a:r>
            <a:endParaRPr/>
          </a:p>
          <a:p>
            <a:pPr indent="-379730" lvl="0" marL="457200" rtl="0" algn="l">
              <a:spcBef>
                <a:spcPts val="0"/>
              </a:spcBef>
              <a:spcAft>
                <a:spcPts val="0"/>
              </a:spcAft>
              <a:buSzPct val="100000"/>
              <a:buChar char="●"/>
            </a:pPr>
            <a:r>
              <a:rPr lang="en-US" u="sng">
                <a:solidFill>
                  <a:schemeClr val="hlink"/>
                </a:solidFill>
                <a:hlinkClick r:id="rId5"/>
              </a:rPr>
              <a:t>https://www.quickdatabasediagrams.com/</a:t>
            </a:r>
            <a:endParaRPr/>
          </a:p>
          <a:p>
            <a:pPr indent="-379730" lvl="0" marL="457200" rtl="0" algn="l">
              <a:spcBef>
                <a:spcPts val="0"/>
              </a:spcBef>
              <a:spcAft>
                <a:spcPts val="0"/>
              </a:spcAft>
              <a:buSzPct val="100000"/>
              <a:buChar char="●"/>
            </a:pPr>
            <a:r>
              <a:rPr lang="en-US" u="sng">
                <a:solidFill>
                  <a:schemeClr val="hlink"/>
                </a:solidFill>
                <a:hlinkClick r:id="rId6"/>
              </a:rPr>
              <a:t>https://towardsdatascience.com/the-4-recommendation-engines-that-can-predict-your-movie-tastes-109dc4e10c52</a:t>
            </a:r>
            <a:endParaRPr/>
          </a:p>
          <a:p>
            <a:pPr indent="-379730" lvl="0" marL="457200" rtl="0" algn="l">
              <a:spcBef>
                <a:spcPts val="0"/>
              </a:spcBef>
              <a:spcAft>
                <a:spcPts val="0"/>
              </a:spcAft>
              <a:buSzPct val="100000"/>
              <a:buChar char="●"/>
            </a:pPr>
            <a:r>
              <a:rPr lang="en-US" u="sng">
                <a:solidFill>
                  <a:schemeClr val="hlink"/>
                </a:solidFill>
                <a:hlinkClick r:id="rId7"/>
              </a:rPr>
              <a:t>https://www.imdb.com/</a:t>
            </a:r>
            <a:endParaRPr/>
          </a:p>
          <a:p>
            <a:pPr indent="-379730" lvl="0" marL="457200" rtl="0" algn="l">
              <a:spcBef>
                <a:spcPts val="0"/>
              </a:spcBef>
              <a:spcAft>
                <a:spcPts val="0"/>
              </a:spcAft>
              <a:buSzPct val="100000"/>
              <a:buChar char="●"/>
            </a:pPr>
            <a:r>
              <a:rPr lang="en-US" u="sng">
                <a:solidFill>
                  <a:schemeClr val="hlink"/>
                </a:solidFill>
                <a:hlinkClick r:id="rId8"/>
              </a:rPr>
              <a:t>https://learnsql.com/blog/how-to-join-3-tables-or-more-in-sql/</a:t>
            </a:r>
            <a:endParaRPr/>
          </a:p>
          <a:p>
            <a:pPr indent="-379730" lvl="0" marL="457200" rtl="0" algn="l">
              <a:spcBef>
                <a:spcPts val="0"/>
              </a:spcBef>
              <a:spcAft>
                <a:spcPts val="0"/>
              </a:spcAft>
              <a:buSzPct val="100000"/>
              <a:buChar char="●"/>
            </a:pPr>
            <a:r>
              <a:rPr lang="en-US" u="sng">
                <a:solidFill>
                  <a:schemeClr val="hlink"/>
                </a:solidFill>
                <a:hlinkClick r:id="rId9"/>
              </a:rPr>
              <a:t>https://towardsdatascience.com/8-alternatives-to-pandas-for-processing-large-datasets-928fc927b08c</a:t>
            </a:r>
            <a:endParaRPr/>
          </a:p>
          <a:p>
            <a:pPr indent="-379730" lvl="0" marL="457200" rtl="0" algn="l">
              <a:spcBef>
                <a:spcPts val="0"/>
              </a:spcBef>
              <a:spcAft>
                <a:spcPts val="0"/>
              </a:spcAft>
              <a:buSzPct val="100000"/>
              <a:buChar char="●"/>
            </a:pPr>
            <a:r>
              <a:rPr lang="en-US" u="sng">
                <a:solidFill>
                  <a:schemeClr val="hlink"/>
                </a:solidFill>
                <a:hlinkClick r:id="rId10"/>
              </a:rPr>
              <a:t>https://www.ibm.com/cloud/learn/exploratory-data-analysis</a:t>
            </a:r>
            <a:r>
              <a:rPr lang="en-US"/>
              <a:t>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23ba64df52_0_9"/>
          <p:cNvSpPr txBox="1"/>
          <p:nvPr>
            <p:ph type="title"/>
          </p:nvPr>
        </p:nvSpPr>
        <p:spPr>
          <a:xfrm>
            <a:off x="354000" y="1239033"/>
            <a:ext cx="5393700" cy="2381700"/>
          </a:xfrm>
          <a:prstGeom prst="rect">
            <a:avLst/>
          </a:prstGeom>
        </p:spPr>
        <p:txBody>
          <a:bodyPr anchorCtr="0" anchor="t" bIns="121900" lIns="121900" spcFirstLastPara="1" rIns="121900" wrap="square" tIns="121900">
            <a:normAutofit/>
          </a:bodyPr>
          <a:lstStyle/>
          <a:p>
            <a:pPr indent="0" lvl="0" marL="0" rtl="0" algn="ctr">
              <a:lnSpc>
                <a:spcPct val="150000"/>
              </a:lnSpc>
              <a:spcBef>
                <a:spcPts val="1600"/>
              </a:spcBef>
              <a:spcAft>
                <a:spcPts val="4600"/>
              </a:spcAft>
              <a:buNone/>
            </a:pPr>
            <a:r>
              <a:rPr b="1" lang="en-US" sz="4400"/>
              <a:t>Data Source</a:t>
            </a:r>
            <a:endParaRPr b="1" sz="4400"/>
          </a:p>
        </p:txBody>
      </p:sp>
      <p:pic>
        <p:nvPicPr>
          <p:cNvPr id="96" name="Google Shape;96;g123ba64df52_0_9"/>
          <p:cNvPicPr preferRelativeResize="0"/>
          <p:nvPr/>
        </p:nvPicPr>
        <p:blipFill>
          <a:blip r:embed="rId3">
            <a:alphaModFix/>
          </a:blip>
          <a:stretch>
            <a:fillRect/>
          </a:stretch>
        </p:blipFill>
        <p:spPr>
          <a:xfrm>
            <a:off x="6360200" y="1239025"/>
            <a:ext cx="5541175" cy="3916225"/>
          </a:xfrm>
          <a:prstGeom prst="rect">
            <a:avLst/>
          </a:prstGeom>
          <a:noFill/>
          <a:ln>
            <a:noFill/>
          </a:ln>
        </p:spPr>
      </p:pic>
      <p:sp>
        <p:nvSpPr>
          <p:cNvPr id="97" name="Google Shape;97;g123ba64df52_0_9"/>
          <p:cNvSpPr txBox="1"/>
          <p:nvPr>
            <p:ph idx="1" type="subTitle"/>
          </p:nvPr>
        </p:nvSpPr>
        <p:spPr>
          <a:xfrm>
            <a:off x="354000" y="2351849"/>
            <a:ext cx="5393700" cy="3438900"/>
          </a:xfrm>
          <a:prstGeom prst="rect">
            <a:avLst/>
          </a:prstGeom>
        </p:spPr>
        <p:txBody>
          <a:bodyPr anchorCtr="0" anchor="t" bIns="121900" lIns="121900" spcFirstLastPara="1" rIns="121900" wrap="square" tIns="121900">
            <a:normAutofit fontScale="92500" lnSpcReduction="20000"/>
          </a:bodyPr>
          <a:lstStyle/>
          <a:p>
            <a:pPr indent="0" lvl="0" marL="0" rtl="0" algn="ctr">
              <a:lnSpc>
                <a:spcPct val="115000"/>
              </a:lnSpc>
              <a:spcBef>
                <a:spcPts val="0"/>
              </a:spcBef>
              <a:spcAft>
                <a:spcPts val="0"/>
              </a:spcAft>
              <a:buClr>
                <a:schemeClr val="dk1"/>
              </a:buClr>
              <a:buSzPct val="38705"/>
              <a:buFont typeface="Arial"/>
              <a:buNone/>
            </a:pPr>
            <a:r>
              <a:rPr b="1" lang="en-US" sz="2841">
                <a:latin typeface="Open Sans"/>
                <a:ea typeface="Open Sans"/>
                <a:cs typeface="Open Sans"/>
                <a:sym typeface="Open Sans"/>
              </a:rPr>
              <a:t>25,000,000</a:t>
            </a:r>
            <a:r>
              <a:rPr lang="en-US" sz="2841">
                <a:latin typeface="Open Sans"/>
                <a:ea typeface="Open Sans"/>
                <a:cs typeface="Open Sans"/>
                <a:sym typeface="Open Sans"/>
              </a:rPr>
              <a:t> ratings </a:t>
            </a:r>
            <a:endParaRPr sz="2841">
              <a:latin typeface="Open Sans"/>
              <a:ea typeface="Open Sans"/>
              <a:cs typeface="Open Sans"/>
              <a:sym typeface="Open Sans"/>
            </a:endParaRPr>
          </a:p>
          <a:p>
            <a:pPr indent="0" lvl="0" marL="0" rtl="0" algn="ctr">
              <a:lnSpc>
                <a:spcPct val="115000"/>
              </a:lnSpc>
              <a:spcBef>
                <a:spcPts val="1600"/>
              </a:spcBef>
              <a:spcAft>
                <a:spcPts val="0"/>
              </a:spcAft>
              <a:buClr>
                <a:schemeClr val="dk1"/>
              </a:buClr>
              <a:buSzPct val="38705"/>
              <a:buFont typeface="Arial"/>
              <a:buNone/>
            </a:pPr>
            <a:r>
              <a:rPr lang="en-US" sz="2841">
                <a:latin typeface="Open Sans"/>
                <a:ea typeface="Open Sans"/>
                <a:cs typeface="Open Sans"/>
                <a:sym typeface="Open Sans"/>
              </a:rPr>
              <a:t>209,171 movies </a:t>
            </a:r>
            <a:endParaRPr sz="2841">
              <a:latin typeface="Open Sans"/>
              <a:ea typeface="Open Sans"/>
              <a:cs typeface="Open Sans"/>
              <a:sym typeface="Open Sans"/>
            </a:endParaRPr>
          </a:p>
          <a:p>
            <a:pPr indent="0" lvl="0" marL="0" rtl="0" algn="ctr">
              <a:lnSpc>
                <a:spcPct val="115000"/>
              </a:lnSpc>
              <a:spcBef>
                <a:spcPts val="1600"/>
              </a:spcBef>
              <a:spcAft>
                <a:spcPts val="0"/>
              </a:spcAft>
              <a:buClr>
                <a:schemeClr val="dk1"/>
              </a:buClr>
              <a:buSzPct val="38705"/>
              <a:buFont typeface="Arial"/>
              <a:buNone/>
            </a:pPr>
            <a:r>
              <a:rPr lang="en-US" sz="2841">
                <a:latin typeface="Open Sans"/>
                <a:ea typeface="Open Sans"/>
                <a:cs typeface="Open Sans"/>
                <a:sym typeface="Open Sans"/>
              </a:rPr>
              <a:t>162,541 MovieLens users</a:t>
            </a:r>
            <a:endParaRPr sz="2841">
              <a:latin typeface="Open Sans"/>
              <a:ea typeface="Open Sans"/>
              <a:cs typeface="Open Sans"/>
              <a:sym typeface="Open Sans"/>
            </a:endParaRPr>
          </a:p>
          <a:p>
            <a:pPr indent="0" lvl="0" marL="0" rtl="0" algn="l">
              <a:lnSpc>
                <a:spcPct val="115000"/>
              </a:lnSpc>
              <a:spcBef>
                <a:spcPts val="1600"/>
              </a:spcBef>
              <a:spcAft>
                <a:spcPts val="0"/>
              </a:spcAft>
              <a:buClr>
                <a:schemeClr val="dk1"/>
              </a:buClr>
              <a:buSzPct val="45833"/>
              <a:buFont typeface="Arial"/>
              <a:buNone/>
            </a:pPr>
            <a:r>
              <a:t/>
            </a:r>
            <a:endParaRPr sz="2400">
              <a:latin typeface="Open Sans"/>
              <a:ea typeface="Open Sans"/>
              <a:cs typeface="Open Sans"/>
              <a:sym typeface="Open Sans"/>
            </a:endParaRPr>
          </a:p>
          <a:p>
            <a:pPr indent="0" lvl="0" marL="0" rtl="0" algn="l">
              <a:lnSpc>
                <a:spcPct val="115000"/>
              </a:lnSpc>
              <a:spcBef>
                <a:spcPts val="1600"/>
              </a:spcBef>
              <a:spcAft>
                <a:spcPts val="0"/>
              </a:spcAft>
              <a:buClr>
                <a:schemeClr val="dk1"/>
              </a:buClr>
              <a:buSzPct val="45833"/>
              <a:buFont typeface="Arial"/>
              <a:buNone/>
            </a:pPr>
            <a:r>
              <a:t/>
            </a:r>
            <a:endParaRPr sz="2400">
              <a:latin typeface="Open Sans"/>
              <a:ea typeface="Open Sans"/>
              <a:cs typeface="Open Sans"/>
              <a:sym typeface="Open Sans"/>
            </a:endParaRPr>
          </a:p>
          <a:p>
            <a:pPr indent="0" lvl="0" marL="0" rtl="0" algn="ctr">
              <a:spcBef>
                <a:spcPts val="16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g123ba64df52_0_382"/>
          <p:cNvPicPr preferRelativeResize="0"/>
          <p:nvPr/>
        </p:nvPicPr>
        <p:blipFill>
          <a:blip r:embed="rId3">
            <a:alphaModFix/>
          </a:blip>
          <a:stretch>
            <a:fillRect/>
          </a:stretch>
        </p:blipFill>
        <p:spPr>
          <a:xfrm rot="5">
            <a:off x="10052173" y="226230"/>
            <a:ext cx="1848855" cy="2388239"/>
          </a:xfrm>
          <a:prstGeom prst="rect">
            <a:avLst/>
          </a:prstGeom>
          <a:noFill/>
          <a:ln>
            <a:noFill/>
          </a:ln>
        </p:spPr>
      </p:pic>
      <p:pic>
        <p:nvPicPr>
          <p:cNvPr id="103" name="Google Shape;103;g123ba64df52_0_382"/>
          <p:cNvPicPr preferRelativeResize="0"/>
          <p:nvPr/>
        </p:nvPicPr>
        <p:blipFill>
          <a:blip r:embed="rId4">
            <a:alphaModFix/>
          </a:blip>
          <a:stretch>
            <a:fillRect/>
          </a:stretch>
        </p:blipFill>
        <p:spPr>
          <a:xfrm>
            <a:off x="1887436" y="548988"/>
            <a:ext cx="8417126" cy="4140024"/>
          </a:xfrm>
          <a:prstGeom prst="rect">
            <a:avLst/>
          </a:prstGeom>
          <a:noFill/>
          <a:ln>
            <a:noFill/>
          </a:ln>
        </p:spPr>
      </p:pic>
      <p:sp>
        <p:nvSpPr>
          <p:cNvPr id="104" name="Google Shape;104;g123ba64df52_0_382"/>
          <p:cNvSpPr txBox="1"/>
          <p:nvPr>
            <p:ph type="title"/>
          </p:nvPr>
        </p:nvSpPr>
        <p:spPr>
          <a:xfrm>
            <a:off x="415650" y="-77660"/>
            <a:ext cx="11360700" cy="1108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sz="2700">
                <a:solidFill>
                  <a:srgbClr val="31538F"/>
                </a:solidFill>
              </a:rPr>
              <a:t>Data Pipeline &amp; Data Preprocessing</a:t>
            </a:r>
            <a:endParaRPr b="1" sz="2700">
              <a:solidFill>
                <a:srgbClr val="31538F"/>
              </a:solidFill>
            </a:endParaRPr>
          </a:p>
        </p:txBody>
      </p:sp>
      <p:pic>
        <p:nvPicPr>
          <p:cNvPr id="105" name="Google Shape;105;g123ba64df52_0_382"/>
          <p:cNvPicPr preferRelativeResize="0"/>
          <p:nvPr/>
        </p:nvPicPr>
        <p:blipFill>
          <a:blip r:embed="rId5">
            <a:alphaModFix/>
          </a:blip>
          <a:stretch>
            <a:fillRect/>
          </a:stretch>
        </p:blipFill>
        <p:spPr>
          <a:xfrm>
            <a:off x="133550" y="5155150"/>
            <a:ext cx="3441676" cy="1580025"/>
          </a:xfrm>
          <a:prstGeom prst="rect">
            <a:avLst/>
          </a:prstGeom>
          <a:noFill/>
          <a:ln>
            <a:noFill/>
          </a:ln>
        </p:spPr>
      </p:pic>
      <p:pic>
        <p:nvPicPr>
          <p:cNvPr id="106" name="Google Shape;106;g123ba64df52_0_382"/>
          <p:cNvPicPr preferRelativeResize="0"/>
          <p:nvPr/>
        </p:nvPicPr>
        <p:blipFill>
          <a:blip r:embed="rId6">
            <a:alphaModFix/>
          </a:blip>
          <a:stretch>
            <a:fillRect/>
          </a:stretch>
        </p:blipFill>
        <p:spPr>
          <a:xfrm>
            <a:off x="9058098" y="5155149"/>
            <a:ext cx="2842926" cy="1580025"/>
          </a:xfrm>
          <a:prstGeom prst="rect">
            <a:avLst/>
          </a:prstGeom>
          <a:noFill/>
          <a:ln>
            <a:noFill/>
          </a:ln>
        </p:spPr>
      </p:pic>
      <p:cxnSp>
        <p:nvCxnSpPr>
          <p:cNvPr id="107" name="Google Shape;107;g123ba64df52_0_382"/>
          <p:cNvCxnSpPr/>
          <p:nvPr/>
        </p:nvCxnSpPr>
        <p:spPr>
          <a:xfrm flipH="1">
            <a:off x="1613250" y="2065900"/>
            <a:ext cx="2367600" cy="2952600"/>
          </a:xfrm>
          <a:prstGeom prst="straightConnector1">
            <a:avLst/>
          </a:prstGeom>
          <a:noFill/>
          <a:ln cap="flat" cmpd="sng" w="9525">
            <a:solidFill>
              <a:schemeClr val="dk2"/>
            </a:solidFill>
            <a:prstDash val="solid"/>
            <a:round/>
            <a:headEnd len="med" w="med" type="none"/>
            <a:tailEnd len="med" w="med" type="triangle"/>
          </a:ln>
        </p:spPr>
      </p:cxnSp>
      <p:pic>
        <p:nvPicPr>
          <p:cNvPr id="108" name="Google Shape;108;g123ba64df52_0_382"/>
          <p:cNvPicPr preferRelativeResize="0"/>
          <p:nvPr/>
        </p:nvPicPr>
        <p:blipFill>
          <a:blip r:embed="rId7">
            <a:alphaModFix/>
          </a:blip>
          <a:stretch>
            <a:fillRect/>
          </a:stretch>
        </p:blipFill>
        <p:spPr>
          <a:xfrm>
            <a:off x="9897000" y="4728300"/>
            <a:ext cx="1819150" cy="426850"/>
          </a:xfrm>
          <a:prstGeom prst="rect">
            <a:avLst/>
          </a:prstGeom>
          <a:noFill/>
          <a:ln>
            <a:noFill/>
          </a:ln>
        </p:spPr>
      </p:pic>
      <p:pic>
        <p:nvPicPr>
          <p:cNvPr id="109" name="Google Shape;109;g123ba64df52_0_382"/>
          <p:cNvPicPr preferRelativeResize="0"/>
          <p:nvPr/>
        </p:nvPicPr>
        <p:blipFill>
          <a:blip r:embed="rId8">
            <a:alphaModFix/>
          </a:blip>
          <a:stretch>
            <a:fillRect/>
          </a:stretch>
        </p:blipFill>
        <p:spPr>
          <a:xfrm>
            <a:off x="5178875" y="5366100"/>
            <a:ext cx="2470673" cy="1265300"/>
          </a:xfrm>
          <a:prstGeom prst="rect">
            <a:avLst/>
          </a:prstGeom>
          <a:noFill/>
          <a:ln>
            <a:noFill/>
          </a:ln>
        </p:spPr>
      </p:pic>
      <p:cxnSp>
        <p:nvCxnSpPr>
          <p:cNvPr id="110" name="Google Shape;110;g123ba64df52_0_382"/>
          <p:cNvCxnSpPr/>
          <p:nvPr/>
        </p:nvCxnSpPr>
        <p:spPr>
          <a:xfrm>
            <a:off x="8159800" y="3848775"/>
            <a:ext cx="1499700" cy="1254900"/>
          </a:xfrm>
          <a:prstGeom prst="straightConnector1">
            <a:avLst/>
          </a:prstGeom>
          <a:noFill/>
          <a:ln cap="flat" cmpd="sng" w="9525">
            <a:solidFill>
              <a:schemeClr val="dk2"/>
            </a:solidFill>
            <a:prstDash val="solid"/>
            <a:round/>
            <a:headEnd len="med" w="med" type="none"/>
            <a:tailEnd len="med" w="med" type="triangle"/>
          </a:ln>
        </p:spPr>
      </p:cxnSp>
      <p:cxnSp>
        <p:nvCxnSpPr>
          <p:cNvPr id="111" name="Google Shape;111;g123ba64df52_0_382"/>
          <p:cNvCxnSpPr/>
          <p:nvPr/>
        </p:nvCxnSpPr>
        <p:spPr>
          <a:xfrm flipH="1">
            <a:off x="6707025" y="4112800"/>
            <a:ext cx="613200" cy="120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123ba64df52_0_24"/>
          <p:cNvPicPr preferRelativeResize="0"/>
          <p:nvPr/>
        </p:nvPicPr>
        <p:blipFill>
          <a:blip r:embed="rId3">
            <a:alphaModFix/>
          </a:blip>
          <a:stretch>
            <a:fillRect/>
          </a:stretch>
        </p:blipFill>
        <p:spPr>
          <a:xfrm>
            <a:off x="522747" y="2878675"/>
            <a:ext cx="2656525" cy="2656525"/>
          </a:xfrm>
          <a:prstGeom prst="rect">
            <a:avLst/>
          </a:prstGeom>
          <a:noFill/>
          <a:ln>
            <a:noFill/>
          </a:ln>
        </p:spPr>
      </p:pic>
      <p:sp>
        <p:nvSpPr>
          <p:cNvPr id="117" name="Google Shape;117;g123ba64df52_0_24"/>
          <p:cNvSpPr txBox="1"/>
          <p:nvPr>
            <p:ph type="title"/>
          </p:nvPr>
        </p:nvSpPr>
        <p:spPr>
          <a:xfrm>
            <a:off x="415600" y="421233"/>
            <a:ext cx="11360700" cy="1108500"/>
          </a:xfrm>
          <a:prstGeom prst="rect">
            <a:avLst/>
          </a:prstGeom>
        </p:spPr>
        <p:txBody>
          <a:bodyPr anchorCtr="0" anchor="t" bIns="121900" lIns="121900" spcFirstLastPara="1" rIns="121900" wrap="square" tIns="121900">
            <a:noAutofit/>
          </a:bodyPr>
          <a:lstStyle/>
          <a:p>
            <a:pPr indent="0" lvl="0" marL="0" rtl="0" algn="l">
              <a:lnSpc>
                <a:spcPct val="150000"/>
              </a:lnSpc>
              <a:spcBef>
                <a:spcPts val="1600"/>
              </a:spcBef>
              <a:spcAft>
                <a:spcPts val="4600"/>
              </a:spcAft>
              <a:buNone/>
            </a:pPr>
            <a:r>
              <a:rPr b="1" lang="en-US" sz="3000">
                <a:solidFill>
                  <a:srgbClr val="31538F"/>
                </a:solidFill>
              </a:rPr>
              <a:t>Technologies, Languages and Tools</a:t>
            </a:r>
            <a:endParaRPr b="1" sz="3000">
              <a:solidFill>
                <a:srgbClr val="31538F"/>
              </a:solidFill>
            </a:endParaRPr>
          </a:p>
        </p:txBody>
      </p:sp>
      <p:pic>
        <p:nvPicPr>
          <p:cNvPr id="118" name="Google Shape;118;g123ba64df52_0_24"/>
          <p:cNvPicPr preferRelativeResize="0"/>
          <p:nvPr/>
        </p:nvPicPr>
        <p:blipFill>
          <a:blip r:embed="rId4">
            <a:alphaModFix/>
          </a:blip>
          <a:stretch>
            <a:fillRect/>
          </a:stretch>
        </p:blipFill>
        <p:spPr>
          <a:xfrm>
            <a:off x="376750" y="5964750"/>
            <a:ext cx="2300600" cy="545150"/>
          </a:xfrm>
          <a:prstGeom prst="rect">
            <a:avLst/>
          </a:prstGeom>
          <a:noFill/>
          <a:ln>
            <a:noFill/>
          </a:ln>
        </p:spPr>
      </p:pic>
      <p:pic>
        <p:nvPicPr>
          <p:cNvPr id="119" name="Google Shape;119;g123ba64df52_0_24"/>
          <p:cNvPicPr preferRelativeResize="0"/>
          <p:nvPr/>
        </p:nvPicPr>
        <p:blipFill>
          <a:blip r:embed="rId5">
            <a:alphaModFix/>
          </a:blip>
          <a:stretch>
            <a:fillRect/>
          </a:stretch>
        </p:blipFill>
        <p:spPr>
          <a:xfrm>
            <a:off x="1490688" y="1835475"/>
            <a:ext cx="989083" cy="1226875"/>
          </a:xfrm>
          <a:prstGeom prst="rect">
            <a:avLst/>
          </a:prstGeom>
          <a:noFill/>
          <a:ln>
            <a:noFill/>
          </a:ln>
        </p:spPr>
      </p:pic>
      <p:pic>
        <p:nvPicPr>
          <p:cNvPr id="120" name="Google Shape;120;g123ba64df52_0_24"/>
          <p:cNvPicPr preferRelativeResize="0"/>
          <p:nvPr/>
        </p:nvPicPr>
        <p:blipFill>
          <a:blip r:embed="rId6">
            <a:alphaModFix/>
          </a:blip>
          <a:stretch>
            <a:fillRect/>
          </a:stretch>
        </p:blipFill>
        <p:spPr>
          <a:xfrm>
            <a:off x="1494561" y="4834651"/>
            <a:ext cx="919888" cy="1009525"/>
          </a:xfrm>
          <a:prstGeom prst="rect">
            <a:avLst/>
          </a:prstGeom>
          <a:noFill/>
          <a:ln>
            <a:noFill/>
          </a:ln>
        </p:spPr>
      </p:pic>
      <p:pic>
        <p:nvPicPr>
          <p:cNvPr id="121" name="Google Shape;121;g123ba64df52_0_24"/>
          <p:cNvPicPr preferRelativeResize="0"/>
          <p:nvPr/>
        </p:nvPicPr>
        <p:blipFill>
          <a:blip r:embed="rId7">
            <a:alphaModFix/>
          </a:blip>
          <a:stretch>
            <a:fillRect/>
          </a:stretch>
        </p:blipFill>
        <p:spPr>
          <a:xfrm>
            <a:off x="433850" y="4834650"/>
            <a:ext cx="821942" cy="1009525"/>
          </a:xfrm>
          <a:prstGeom prst="rect">
            <a:avLst/>
          </a:prstGeom>
          <a:noFill/>
          <a:ln>
            <a:noFill/>
          </a:ln>
        </p:spPr>
      </p:pic>
      <p:pic>
        <p:nvPicPr>
          <p:cNvPr id="122" name="Google Shape;122;g123ba64df52_0_24"/>
          <p:cNvPicPr preferRelativeResize="0"/>
          <p:nvPr/>
        </p:nvPicPr>
        <p:blipFill>
          <a:blip r:embed="rId8">
            <a:alphaModFix/>
          </a:blip>
          <a:stretch>
            <a:fillRect/>
          </a:stretch>
        </p:blipFill>
        <p:spPr>
          <a:xfrm>
            <a:off x="302146" y="3138650"/>
            <a:ext cx="1219594" cy="545150"/>
          </a:xfrm>
          <a:prstGeom prst="rect">
            <a:avLst/>
          </a:prstGeom>
          <a:noFill/>
          <a:ln>
            <a:noFill/>
          </a:ln>
        </p:spPr>
      </p:pic>
      <p:pic>
        <p:nvPicPr>
          <p:cNvPr id="123" name="Google Shape;123;g123ba64df52_0_24"/>
          <p:cNvPicPr preferRelativeResize="0"/>
          <p:nvPr/>
        </p:nvPicPr>
        <p:blipFill>
          <a:blip r:embed="rId9">
            <a:alphaModFix/>
          </a:blip>
          <a:stretch>
            <a:fillRect/>
          </a:stretch>
        </p:blipFill>
        <p:spPr>
          <a:xfrm>
            <a:off x="29163" y="1835475"/>
            <a:ext cx="1461533" cy="1226875"/>
          </a:xfrm>
          <a:prstGeom prst="rect">
            <a:avLst/>
          </a:prstGeom>
          <a:noFill/>
          <a:ln>
            <a:noFill/>
          </a:ln>
        </p:spPr>
      </p:pic>
      <p:pic>
        <p:nvPicPr>
          <p:cNvPr id="124" name="Google Shape;124;g123ba64df52_0_24"/>
          <p:cNvPicPr preferRelativeResize="0"/>
          <p:nvPr/>
        </p:nvPicPr>
        <p:blipFill>
          <a:blip r:embed="rId10">
            <a:alphaModFix/>
          </a:blip>
          <a:stretch>
            <a:fillRect/>
          </a:stretch>
        </p:blipFill>
        <p:spPr>
          <a:xfrm>
            <a:off x="1670509" y="3251925"/>
            <a:ext cx="875139" cy="545150"/>
          </a:xfrm>
          <a:prstGeom prst="rect">
            <a:avLst/>
          </a:prstGeom>
          <a:noFill/>
          <a:ln>
            <a:noFill/>
          </a:ln>
        </p:spPr>
      </p:pic>
      <p:grpSp>
        <p:nvGrpSpPr>
          <p:cNvPr id="125" name="Google Shape;125;g123ba64df52_0_24"/>
          <p:cNvGrpSpPr/>
          <p:nvPr/>
        </p:nvGrpSpPr>
        <p:grpSpPr>
          <a:xfrm>
            <a:off x="3210328" y="1595300"/>
            <a:ext cx="3851224" cy="3625975"/>
            <a:chOff x="0" y="1189989"/>
            <a:chExt cx="3546900" cy="3482830"/>
          </a:xfrm>
        </p:grpSpPr>
        <p:sp>
          <p:nvSpPr>
            <p:cNvPr id="126" name="Google Shape;126;g123ba64df52_0_24"/>
            <p:cNvSpPr/>
            <p:nvPr/>
          </p:nvSpPr>
          <p:spPr>
            <a:xfrm>
              <a:off x="0" y="1189989"/>
              <a:ext cx="35469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900">
                  <a:solidFill>
                    <a:srgbClr val="FFFFFF"/>
                  </a:solidFill>
                  <a:latin typeface="Economica"/>
                  <a:ea typeface="Economica"/>
                  <a:cs typeface="Economica"/>
                  <a:sym typeface="Economica"/>
                </a:rPr>
                <a:t>ML Model 1</a:t>
              </a:r>
              <a:endParaRPr b="1" sz="2900">
                <a:solidFill>
                  <a:srgbClr val="FFFFFF"/>
                </a:solidFill>
                <a:latin typeface="Economica"/>
                <a:ea typeface="Economica"/>
                <a:cs typeface="Economica"/>
                <a:sym typeface="Economica"/>
              </a:endParaRPr>
            </a:p>
          </p:txBody>
        </p:sp>
        <p:sp>
          <p:nvSpPr>
            <p:cNvPr id="127" name="Google Shape;127;g123ba64df52_0_24"/>
            <p:cNvSpPr txBox="1"/>
            <p:nvPr/>
          </p:nvSpPr>
          <p:spPr>
            <a:xfrm>
              <a:off x="196870" y="2057120"/>
              <a:ext cx="3125700" cy="2615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a:latin typeface="Roboto"/>
                  <a:ea typeface="Roboto"/>
                  <a:cs typeface="Roboto"/>
                  <a:sym typeface="Roboto"/>
                </a:rPr>
                <a:t>Model Based Collaborative Filtering Using Matrix Factorization (MF)</a:t>
              </a:r>
              <a:endParaRPr b="1">
                <a:latin typeface="Roboto"/>
                <a:ea typeface="Roboto"/>
                <a:cs typeface="Roboto"/>
                <a:sym typeface="Roboto"/>
              </a:endParaRPr>
            </a:p>
            <a:p>
              <a:pPr indent="0" lvl="0" marL="0" rtl="0" algn="ctr">
                <a:lnSpc>
                  <a:spcPct val="115000"/>
                </a:lnSpc>
                <a:spcBef>
                  <a:spcPts val="0"/>
                </a:spcBef>
                <a:spcAft>
                  <a:spcPts val="0"/>
                </a:spcAft>
                <a:buNone/>
              </a:pPr>
              <a:r>
                <a:t/>
              </a:r>
              <a:endParaRPr>
                <a:latin typeface="Roboto"/>
                <a:ea typeface="Roboto"/>
                <a:cs typeface="Roboto"/>
                <a:sym typeface="Roboto"/>
              </a:endParaRPr>
            </a:p>
            <a:p>
              <a:pPr indent="0" lvl="0" marL="0" rtl="0" algn="ctr">
                <a:lnSpc>
                  <a:spcPct val="115000"/>
                </a:lnSpc>
                <a:spcBef>
                  <a:spcPts val="0"/>
                </a:spcBef>
                <a:spcAft>
                  <a:spcPts val="0"/>
                </a:spcAft>
                <a:buNone/>
              </a:pPr>
              <a:r>
                <a:rPr lang="en-US">
                  <a:latin typeface="Roboto"/>
                  <a:ea typeface="Roboto"/>
                  <a:cs typeface="Roboto"/>
                  <a:sym typeface="Roboto"/>
                </a:rPr>
                <a:t>The model learns the latent preferences of users and the latent attributes of items from known ratings to find similarity and make a recommendation</a:t>
              </a:r>
              <a:endParaRPr>
                <a:latin typeface="Roboto"/>
                <a:ea typeface="Roboto"/>
                <a:cs typeface="Roboto"/>
                <a:sym typeface="Roboto"/>
              </a:endParaRPr>
            </a:p>
          </p:txBody>
        </p:sp>
      </p:grpSp>
      <p:grpSp>
        <p:nvGrpSpPr>
          <p:cNvPr id="128" name="Google Shape;128;g123ba64df52_0_24"/>
          <p:cNvGrpSpPr/>
          <p:nvPr/>
        </p:nvGrpSpPr>
        <p:grpSpPr>
          <a:xfrm>
            <a:off x="6840308" y="1595075"/>
            <a:ext cx="4279229" cy="3550000"/>
            <a:chOff x="2944204" y="1189775"/>
            <a:chExt cx="3305700" cy="3409855"/>
          </a:xfrm>
        </p:grpSpPr>
        <p:sp>
          <p:nvSpPr>
            <p:cNvPr id="129" name="Google Shape;129;g123ba64df52_0_24"/>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900">
                  <a:solidFill>
                    <a:srgbClr val="FFFFFF"/>
                  </a:solidFill>
                  <a:latin typeface="Economica"/>
                  <a:ea typeface="Economica"/>
                  <a:cs typeface="Economica"/>
                  <a:sym typeface="Economica"/>
                </a:rPr>
                <a:t>ML</a:t>
              </a:r>
              <a:r>
                <a:rPr b="1" lang="en-US" sz="2900">
                  <a:solidFill>
                    <a:srgbClr val="FFFFFF"/>
                  </a:solidFill>
                  <a:latin typeface="Economica"/>
                  <a:ea typeface="Economica"/>
                  <a:cs typeface="Economica"/>
                  <a:sym typeface="Economica"/>
                </a:rPr>
                <a:t> Model 2</a:t>
              </a:r>
              <a:endParaRPr b="1" sz="2900">
                <a:solidFill>
                  <a:srgbClr val="FFFFFF"/>
                </a:solidFill>
                <a:latin typeface="Economica"/>
                <a:ea typeface="Economica"/>
                <a:cs typeface="Economica"/>
                <a:sym typeface="Economica"/>
              </a:endParaRPr>
            </a:p>
          </p:txBody>
        </p:sp>
        <p:sp>
          <p:nvSpPr>
            <p:cNvPr id="130" name="Google Shape;130;g123ba64df52_0_24"/>
            <p:cNvSpPr txBox="1"/>
            <p:nvPr/>
          </p:nvSpPr>
          <p:spPr>
            <a:xfrm>
              <a:off x="3390534" y="1983930"/>
              <a:ext cx="2804100" cy="2615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a:latin typeface="Roboto"/>
                  <a:ea typeface="Roboto"/>
                  <a:cs typeface="Roboto"/>
                  <a:sym typeface="Roboto"/>
                </a:rPr>
                <a:t>Test K-means Clustering model</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ctr">
                <a:lnSpc>
                  <a:spcPct val="115000"/>
                </a:lnSpc>
                <a:spcBef>
                  <a:spcPts val="0"/>
                </a:spcBef>
                <a:spcAft>
                  <a:spcPts val="0"/>
                </a:spcAft>
                <a:buNone/>
              </a:pPr>
              <a:r>
                <a:rPr lang="en-US">
                  <a:latin typeface="Roboto"/>
                  <a:ea typeface="Roboto"/>
                  <a:cs typeface="Roboto"/>
                  <a:sym typeface="Roboto"/>
                </a:rPr>
                <a:t>This algorithm is an iterative calculation that segments the dataset as indicated by their elements into K number of predefined non- overlapping distinct clusters or subgroups</a:t>
              </a:r>
              <a:endParaRPr>
                <a:latin typeface="Roboto"/>
                <a:ea typeface="Roboto"/>
                <a:cs typeface="Roboto"/>
                <a:sym typeface="Roboto"/>
              </a:endParaRPr>
            </a:p>
          </p:txBody>
        </p:sp>
      </p:grpSp>
      <p:sp>
        <p:nvSpPr>
          <p:cNvPr id="131" name="Google Shape;131;g123ba64df52_0_24"/>
          <p:cNvSpPr/>
          <p:nvPr/>
        </p:nvSpPr>
        <p:spPr>
          <a:xfrm>
            <a:off x="2718725" y="1348624"/>
            <a:ext cx="1219500" cy="1219500"/>
          </a:xfrm>
          <a:prstGeom prst="ellipse">
            <a:avLst/>
          </a:prstGeom>
          <a:solidFill>
            <a:schemeClr val="lt1"/>
          </a:solidFill>
          <a:ln cap="flat" cmpd="sng" w="9525">
            <a:solidFill>
              <a:srgbClr val="8020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pic>
        <p:nvPicPr>
          <p:cNvPr id="132" name="Google Shape;132;g123ba64df52_0_24"/>
          <p:cNvPicPr preferRelativeResize="0"/>
          <p:nvPr/>
        </p:nvPicPr>
        <p:blipFill>
          <a:blip r:embed="rId11">
            <a:alphaModFix/>
          </a:blip>
          <a:stretch>
            <a:fillRect/>
          </a:stretch>
        </p:blipFill>
        <p:spPr>
          <a:xfrm>
            <a:off x="2718725" y="1348625"/>
            <a:ext cx="1219500" cy="1219500"/>
          </a:xfrm>
          <a:prstGeom prst="rect">
            <a:avLst/>
          </a:prstGeom>
          <a:noFill/>
          <a:ln>
            <a:noFill/>
          </a:ln>
        </p:spPr>
      </p:pic>
      <p:pic>
        <p:nvPicPr>
          <p:cNvPr id="133" name="Google Shape;133;g123ba64df52_0_24"/>
          <p:cNvPicPr preferRelativeResize="0"/>
          <p:nvPr/>
        </p:nvPicPr>
        <p:blipFill>
          <a:blip r:embed="rId12">
            <a:alphaModFix/>
          </a:blip>
          <a:stretch>
            <a:fillRect/>
          </a:stretch>
        </p:blipFill>
        <p:spPr>
          <a:xfrm>
            <a:off x="424243" y="3721984"/>
            <a:ext cx="821950" cy="11619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23ba64df52_0_508"/>
          <p:cNvSpPr txBox="1"/>
          <p:nvPr>
            <p:ph type="ctrTitle"/>
          </p:nvPr>
        </p:nvSpPr>
        <p:spPr>
          <a:xfrm>
            <a:off x="2160225" y="56625"/>
            <a:ext cx="8716500" cy="651900"/>
          </a:xfrm>
          <a:prstGeom prst="rect">
            <a:avLst/>
          </a:prstGeom>
        </p:spPr>
        <p:txBody>
          <a:bodyPr anchorCtr="0" anchor="b" bIns="121900" lIns="121900" spcFirstLastPara="1" rIns="121900" wrap="square" tIns="121900">
            <a:noAutofit/>
          </a:bodyPr>
          <a:lstStyle/>
          <a:p>
            <a:pPr indent="0" lvl="0" marL="0" rtl="0" algn="ctr">
              <a:lnSpc>
                <a:spcPct val="150000"/>
              </a:lnSpc>
              <a:spcBef>
                <a:spcPts val="1600"/>
              </a:spcBef>
              <a:spcAft>
                <a:spcPts val="4600"/>
              </a:spcAft>
              <a:buNone/>
            </a:pPr>
            <a:r>
              <a:rPr b="1" lang="en-US" sz="3000">
                <a:solidFill>
                  <a:srgbClr val="31538F"/>
                </a:solidFill>
              </a:rPr>
              <a:t> Tableau Dashboard - Exploratory Data Overview</a:t>
            </a:r>
            <a:endParaRPr b="1" sz="3000">
              <a:solidFill>
                <a:srgbClr val="31538F"/>
              </a:solidFill>
            </a:endParaRPr>
          </a:p>
        </p:txBody>
      </p:sp>
      <p:pic>
        <p:nvPicPr>
          <p:cNvPr id="139" name="Google Shape;139;g123ba64df52_0_508"/>
          <p:cNvPicPr preferRelativeResize="0"/>
          <p:nvPr/>
        </p:nvPicPr>
        <p:blipFill>
          <a:blip r:embed="rId3">
            <a:alphaModFix/>
          </a:blip>
          <a:stretch>
            <a:fillRect/>
          </a:stretch>
        </p:blipFill>
        <p:spPr>
          <a:xfrm>
            <a:off x="1226325" y="763650"/>
            <a:ext cx="10062148" cy="5468849"/>
          </a:xfrm>
          <a:prstGeom prst="rect">
            <a:avLst/>
          </a:prstGeom>
          <a:noFill/>
          <a:ln>
            <a:noFill/>
          </a:ln>
        </p:spPr>
      </p:pic>
      <p:sp>
        <p:nvSpPr>
          <p:cNvPr id="140" name="Google Shape;140;g123ba64df52_0_508"/>
          <p:cNvSpPr txBox="1"/>
          <p:nvPr/>
        </p:nvSpPr>
        <p:spPr>
          <a:xfrm>
            <a:off x="1732050" y="6519300"/>
            <a:ext cx="949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000">
                <a:latin typeface="Calibri"/>
                <a:ea typeface="Calibri"/>
                <a:cs typeface="Calibri"/>
                <a:sym typeface="Calibri"/>
              </a:rPr>
              <a:t>Hyperlink access the tableau visualization: </a:t>
            </a:r>
            <a:r>
              <a:rPr i="1" lang="en-US" sz="1000" u="sng">
                <a:solidFill>
                  <a:schemeClr val="hlink"/>
                </a:solidFill>
                <a:latin typeface="Calibri"/>
                <a:ea typeface="Calibri"/>
                <a:cs typeface="Calibri"/>
                <a:sym typeface="Calibri"/>
                <a:hlinkClick r:id="rId4"/>
              </a:rPr>
              <a:t>https://public.tableau.com/app/profile/douguot/viz/MoviesRecommendations/DashboardOverview?publish=yes</a:t>
            </a:r>
            <a:endParaRPr i="1" sz="1000">
              <a:latin typeface="Calibri"/>
              <a:ea typeface="Calibri"/>
              <a:cs typeface="Calibri"/>
              <a:sym typeface="Calibri"/>
            </a:endParaRPr>
          </a:p>
        </p:txBody>
      </p:sp>
      <p:pic>
        <p:nvPicPr>
          <p:cNvPr id="141" name="Google Shape;141;g123ba64df52_0_508"/>
          <p:cNvPicPr preferRelativeResize="0"/>
          <p:nvPr/>
        </p:nvPicPr>
        <p:blipFill rotWithShape="1">
          <a:blip r:embed="rId5">
            <a:alphaModFix/>
          </a:blip>
          <a:srcRect b="9649" l="0" r="0" t="0"/>
          <a:stretch/>
        </p:blipFill>
        <p:spPr>
          <a:xfrm>
            <a:off x="10454025" y="-78300"/>
            <a:ext cx="1737974" cy="16806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23d078612b_1_0"/>
          <p:cNvSpPr txBox="1"/>
          <p:nvPr/>
        </p:nvSpPr>
        <p:spPr>
          <a:xfrm>
            <a:off x="415600" y="1386300"/>
            <a:ext cx="44187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24292F"/>
              </a:solidFill>
              <a:highlight>
                <a:srgbClr val="FFFFFF"/>
              </a:highlight>
            </a:endParaRPr>
          </a:p>
          <a:p>
            <a:pPr indent="0" lvl="0" marL="0" rtl="0" algn="l">
              <a:spcBef>
                <a:spcPts val="0"/>
              </a:spcBef>
              <a:spcAft>
                <a:spcPts val="0"/>
              </a:spcAft>
              <a:buNone/>
            </a:pPr>
            <a:r>
              <a:rPr b="1" lang="en-US" sz="2100">
                <a:solidFill>
                  <a:srgbClr val="24292F"/>
                </a:solidFill>
                <a:highlight>
                  <a:srgbClr val="FFFFFF"/>
                </a:highlight>
              </a:rPr>
              <a:t>K-means Clustering </a:t>
            </a:r>
            <a:r>
              <a:rPr lang="en-US" sz="2100">
                <a:solidFill>
                  <a:srgbClr val="24292F"/>
                </a:solidFill>
                <a:highlight>
                  <a:srgbClr val="FFFFFF"/>
                </a:highlight>
              </a:rPr>
              <a:t>is an unsupervised learning algorithm used to identify and solve clustering issues. </a:t>
            </a:r>
            <a:endParaRPr sz="2100">
              <a:solidFill>
                <a:srgbClr val="24292F"/>
              </a:solidFill>
              <a:highlight>
                <a:srgbClr val="FFFFFF"/>
              </a:highlight>
            </a:endParaRPr>
          </a:p>
          <a:p>
            <a:pPr indent="0" lvl="0" marL="0" rtl="0" algn="l">
              <a:spcBef>
                <a:spcPts val="0"/>
              </a:spcBef>
              <a:spcAft>
                <a:spcPts val="0"/>
              </a:spcAft>
              <a:buNone/>
            </a:pPr>
            <a:r>
              <a:t/>
            </a:r>
            <a:endParaRPr sz="2100">
              <a:solidFill>
                <a:srgbClr val="24292F"/>
              </a:solidFill>
              <a:highlight>
                <a:srgbClr val="FFFFFF"/>
              </a:highlight>
            </a:endParaRPr>
          </a:p>
          <a:p>
            <a:pPr indent="0" lvl="0" marL="0" rtl="0" algn="l">
              <a:spcBef>
                <a:spcPts val="0"/>
              </a:spcBef>
              <a:spcAft>
                <a:spcPts val="0"/>
              </a:spcAft>
              <a:buClr>
                <a:schemeClr val="dk1"/>
              </a:buClr>
              <a:buSzPts val="1100"/>
              <a:buFont typeface="Arial"/>
              <a:buNone/>
            </a:pPr>
            <a:r>
              <a:rPr b="1" lang="en-US" sz="2100">
                <a:solidFill>
                  <a:srgbClr val="24292F"/>
                </a:solidFill>
                <a:highlight>
                  <a:schemeClr val="lt1"/>
                </a:highlight>
              </a:rPr>
              <a:t>Features:</a:t>
            </a:r>
            <a:r>
              <a:rPr lang="en-US" sz="2100">
                <a:solidFill>
                  <a:srgbClr val="24292F"/>
                </a:solidFill>
                <a:highlight>
                  <a:schemeClr val="lt1"/>
                </a:highlight>
              </a:rPr>
              <a:t> Userid, movie ratings, genres.</a:t>
            </a:r>
            <a:endParaRPr sz="2100">
              <a:solidFill>
                <a:schemeClr val="dk1"/>
              </a:solidFill>
            </a:endParaRPr>
          </a:p>
          <a:p>
            <a:pPr indent="0" lvl="0" marL="0" rtl="0" algn="l">
              <a:spcBef>
                <a:spcPts val="0"/>
              </a:spcBef>
              <a:spcAft>
                <a:spcPts val="0"/>
              </a:spcAft>
              <a:buNone/>
            </a:pPr>
            <a:r>
              <a:t/>
            </a:r>
            <a:endParaRPr sz="2100">
              <a:solidFill>
                <a:srgbClr val="24292F"/>
              </a:solidFill>
              <a:highlight>
                <a:srgbClr val="FFFFFF"/>
              </a:highlight>
            </a:endParaRPr>
          </a:p>
        </p:txBody>
      </p:sp>
      <p:sp>
        <p:nvSpPr>
          <p:cNvPr id="147" name="Google Shape;147;g123d078612b_1_0"/>
          <p:cNvSpPr txBox="1"/>
          <p:nvPr>
            <p:ph type="title"/>
          </p:nvPr>
        </p:nvSpPr>
        <p:spPr>
          <a:xfrm>
            <a:off x="415600" y="421233"/>
            <a:ext cx="11360700" cy="1108500"/>
          </a:xfrm>
          <a:prstGeom prst="rect">
            <a:avLst/>
          </a:prstGeom>
        </p:spPr>
        <p:txBody>
          <a:bodyPr anchorCtr="0" anchor="t" bIns="121900" lIns="121900" spcFirstLastPara="1" rIns="121900" wrap="square" tIns="121900">
            <a:normAutofit/>
          </a:bodyPr>
          <a:lstStyle/>
          <a:p>
            <a:pPr indent="0" lvl="0" marL="0" rtl="0" algn="l">
              <a:lnSpc>
                <a:spcPct val="150000"/>
              </a:lnSpc>
              <a:spcBef>
                <a:spcPts val="1600"/>
              </a:spcBef>
              <a:spcAft>
                <a:spcPts val="4600"/>
              </a:spcAft>
              <a:buNone/>
            </a:pPr>
            <a:r>
              <a:rPr b="1" lang="en-US" sz="3000">
                <a:solidFill>
                  <a:srgbClr val="31538F"/>
                </a:solidFill>
              </a:rPr>
              <a:t>Result of the analysis - Test K-means Clustering model</a:t>
            </a:r>
            <a:endParaRPr b="1" sz="3000">
              <a:solidFill>
                <a:srgbClr val="31538F"/>
              </a:solidFill>
            </a:endParaRPr>
          </a:p>
        </p:txBody>
      </p:sp>
      <p:pic>
        <p:nvPicPr>
          <p:cNvPr id="148" name="Google Shape;148;g123d078612b_1_0"/>
          <p:cNvPicPr preferRelativeResize="0"/>
          <p:nvPr/>
        </p:nvPicPr>
        <p:blipFill>
          <a:blip r:embed="rId3">
            <a:alphaModFix/>
          </a:blip>
          <a:stretch>
            <a:fillRect/>
          </a:stretch>
        </p:blipFill>
        <p:spPr>
          <a:xfrm>
            <a:off x="784050" y="4384750"/>
            <a:ext cx="1759123" cy="1925101"/>
          </a:xfrm>
          <a:prstGeom prst="rect">
            <a:avLst/>
          </a:prstGeom>
          <a:noFill/>
          <a:ln>
            <a:noFill/>
          </a:ln>
        </p:spPr>
      </p:pic>
      <p:pic>
        <p:nvPicPr>
          <p:cNvPr id="149" name="Google Shape;149;g123d078612b_1_0"/>
          <p:cNvPicPr preferRelativeResize="0"/>
          <p:nvPr/>
        </p:nvPicPr>
        <p:blipFill rotWithShape="1">
          <a:blip r:embed="rId4">
            <a:alphaModFix/>
          </a:blip>
          <a:srcRect b="2035" l="0" r="2789" t="10221"/>
          <a:stretch/>
        </p:blipFill>
        <p:spPr>
          <a:xfrm>
            <a:off x="5656600" y="1150350"/>
            <a:ext cx="5984876" cy="2869323"/>
          </a:xfrm>
          <a:prstGeom prst="rect">
            <a:avLst/>
          </a:prstGeom>
          <a:noFill/>
          <a:ln>
            <a:noFill/>
          </a:ln>
        </p:spPr>
      </p:pic>
      <p:pic>
        <p:nvPicPr>
          <p:cNvPr id="150" name="Google Shape;150;g123d078612b_1_0"/>
          <p:cNvPicPr preferRelativeResize="0"/>
          <p:nvPr/>
        </p:nvPicPr>
        <p:blipFill rotWithShape="1">
          <a:blip r:embed="rId5">
            <a:alphaModFix/>
          </a:blip>
          <a:srcRect b="20798" l="0" r="38781" t="0"/>
          <a:stretch/>
        </p:blipFill>
        <p:spPr>
          <a:xfrm>
            <a:off x="5587747" y="4071525"/>
            <a:ext cx="2754551" cy="2551551"/>
          </a:xfrm>
          <a:prstGeom prst="rect">
            <a:avLst/>
          </a:prstGeom>
          <a:noFill/>
          <a:ln>
            <a:noFill/>
          </a:ln>
        </p:spPr>
      </p:pic>
      <p:pic>
        <p:nvPicPr>
          <p:cNvPr id="151" name="Google Shape;151;g123d078612b_1_0"/>
          <p:cNvPicPr preferRelativeResize="0"/>
          <p:nvPr/>
        </p:nvPicPr>
        <p:blipFill rotWithShape="1">
          <a:blip r:embed="rId6">
            <a:alphaModFix/>
          </a:blip>
          <a:srcRect b="0" l="0" r="0" t="1468"/>
          <a:stretch/>
        </p:blipFill>
        <p:spPr>
          <a:xfrm>
            <a:off x="8886925" y="4071512"/>
            <a:ext cx="2754550" cy="25515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g123d078612b_1_19"/>
          <p:cNvPicPr preferRelativeResize="0"/>
          <p:nvPr/>
        </p:nvPicPr>
        <p:blipFill rotWithShape="1">
          <a:blip r:embed="rId3">
            <a:alphaModFix/>
          </a:blip>
          <a:srcRect b="0" l="0" r="50789" t="0"/>
          <a:stretch/>
        </p:blipFill>
        <p:spPr>
          <a:xfrm>
            <a:off x="6344600" y="1261300"/>
            <a:ext cx="5621626" cy="4335400"/>
          </a:xfrm>
          <a:prstGeom prst="rect">
            <a:avLst/>
          </a:prstGeom>
          <a:noFill/>
          <a:ln>
            <a:noFill/>
          </a:ln>
        </p:spPr>
      </p:pic>
      <p:sp>
        <p:nvSpPr>
          <p:cNvPr id="157" name="Google Shape;157;g123d078612b_1_19"/>
          <p:cNvSpPr txBox="1"/>
          <p:nvPr>
            <p:ph type="title"/>
          </p:nvPr>
        </p:nvSpPr>
        <p:spPr>
          <a:xfrm>
            <a:off x="354000" y="1580451"/>
            <a:ext cx="5393700" cy="20403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n-US"/>
              <a:t>Predictions Rules &amp; Results</a:t>
            </a:r>
            <a:endParaRPr/>
          </a:p>
        </p:txBody>
      </p:sp>
      <p:sp>
        <p:nvSpPr>
          <p:cNvPr id="158" name="Google Shape;158;g123d078612b_1_19"/>
          <p:cNvSpPr txBox="1"/>
          <p:nvPr>
            <p:ph idx="1" type="subTitle"/>
          </p:nvPr>
        </p:nvSpPr>
        <p:spPr>
          <a:xfrm>
            <a:off x="354000" y="3692001"/>
            <a:ext cx="5393700" cy="2098800"/>
          </a:xfrm>
          <a:prstGeom prst="rect">
            <a:avLst/>
          </a:prstGeom>
        </p:spPr>
        <p:txBody>
          <a:bodyPr anchorCtr="0" anchor="t" bIns="121900" lIns="121900" spcFirstLastPara="1" rIns="121900" wrap="square" tIns="121900">
            <a:normAutofit fontScale="85000" lnSpcReduction="10000"/>
          </a:bodyPr>
          <a:lstStyle/>
          <a:p>
            <a:pPr indent="0" lvl="0" marL="0" rtl="0" algn="ctr">
              <a:lnSpc>
                <a:spcPct val="115000"/>
              </a:lnSpc>
              <a:spcBef>
                <a:spcPts val="0"/>
              </a:spcBef>
              <a:spcAft>
                <a:spcPts val="0"/>
              </a:spcAft>
              <a:buClr>
                <a:schemeClr val="dk1"/>
              </a:buClr>
              <a:buSzPct val="52380"/>
              <a:buFont typeface="Arial"/>
              <a:buNone/>
            </a:pPr>
            <a:r>
              <a:rPr lang="en-US" sz="2100">
                <a:highlight>
                  <a:schemeClr val="lt1"/>
                </a:highlight>
                <a:latin typeface="Arial"/>
                <a:ea typeface="Arial"/>
                <a:cs typeface="Arial"/>
                <a:sym typeface="Arial"/>
              </a:rPr>
              <a:t>Since the user is in a cluster of users that seem to have similar taste, we can take the average of the votes for that movie in this cluster, and that would be a reasonable prediction for much he/she would enjoy the movie</a:t>
            </a:r>
            <a:r>
              <a:rPr lang="en-US" sz="1050">
                <a:highlight>
                  <a:schemeClr val="lt1"/>
                </a:highlight>
                <a:latin typeface="Arial"/>
                <a:ea typeface="Arial"/>
                <a:cs typeface="Arial"/>
                <a:sym typeface="Arial"/>
              </a:rPr>
              <a:t>.</a:t>
            </a:r>
            <a:endParaRPr sz="1400">
              <a:latin typeface="Arial"/>
              <a:ea typeface="Arial"/>
              <a:cs typeface="Arial"/>
              <a:sym typeface="Arial"/>
            </a:endParaRPr>
          </a:p>
          <a:p>
            <a:pPr indent="0" lvl="0" marL="0" rtl="0" algn="ctr">
              <a:lnSpc>
                <a:spcPct val="115000"/>
              </a:lnSpc>
              <a:spcBef>
                <a:spcPts val="0"/>
              </a:spcBef>
              <a:spcAft>
                <a:spcPts val="0"/>
              </a:spcAft>
              <a:buNone/>
            </a:pPr>
            <a:r>
              <a:t/>
            </a:r>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g121ceaedeab_0_7"/>
          <p:cNvPicPr preferRelativeResize="0"/>
          <p:nvPr/>
        </p:nvPicPr>
        <p:blipFill>
          <a:blip r:embed="rId3">
            <a:alphaModFix/>
          </a:blip>
          <a:stretch>
            <a:fillRect/>
          </a:stretch>
        </p:blipFill>
        <p:spPr>
          <a:xfrm>
            <a:off x="10596091" y="4780600"/>
            <a:ext cx="1519708" cy="1926599"/>
          </a:xfrm>
          <a:prstGeom prst="rect">
            <a:avLst/>
          </a:prstGeom>
          <a:noFill/>
          <a:ln>
            <a:noFill/>
          </a:ln>
        </p:spPr>
      </p:pic>
      <p:sp>
        <p:nvSpPr>
          <p:cNvPr id="164" name="Google Shape;164;g121ceaedeab_0_7"/>
          <p:cNvSpPr txBox="1"/>
          <p:nvPr>
            <p:ph type="title"/>
          </p:nvPr>
        </p:nvSpPr>
        <p:spPr>
          <a:xfrm>
            <a:off x="415600" y="421233"/>
            <a:ext cx="11360700" cy="1108500"/>
          </a:xfrm>
          <a:prstGeom prst="rect">
            <a:avLst/>
          </a:prstGeom>
        </p:spPr>
        <p:txBody>
          <a:bodyPr anchorCtr="0" anchor="t" bIns="121900" lIns="121900" spcFirstLastPara="1" rIns="121900" wrap="square" tIns="121900">
            <a:noAutofit/>
          </a:bodyPr>
          <a:lstStyle/>
          <a:p>
            <a:pPr indent="0" lvl="0" marL="0" rtl="0" algn="ctr">
              <a:lnSpc>
                <a:spcPct val="150000"/>
              </a:lnSpc>
              <a:spcBef>
                <a:spcPts val="1600"/>
              </a:spcBef>
              <a:spcAft>
                <a:spcPts val="4600"/>
              </a:spcAft>
              <a:buSzPts val="990"/>
              <a:buNone/>
            </a:pPr>
            <a:r>
              <a:rPr b="1" lang="en-US" sz="3300">
                <a:solidFill>
                  <a:srgbClr val="31538F"/>
                </a:solidFill>
              </a:rPr>
              <a:t>ML Model - Model Based Collaborative Filtering Using Matrix Factorization (MF)</a:t>
            </a:r>
            <a:endParaRPr sz="3300">
              <a:solidFill>
                <a:srgbClr val="31538F"/>
              </a:solidFill>
            </a:endParaRPr>
          </a:p>
        </p:txBody>
      </p:sp>
      <p:sp>
        <p:nvSpPr>
          <p:cNvPr id="165" name="Google Shape;165;g121ceaedeab_0_7"/>
          <p:cNvSpPr txBox="1"/>
          <p:nvPr>
            <p:ph idx="1" type="body"/>
          </p:nvPr>
        </p:nvSpPr>
        <p:spPr>
          <a:xfrm>
            <a:off x="415600" y="1219700"/>
            <a:ext cx="5756700" cy="5427900"/>
          </a:xfrm>
          <a:prstGeom prst="rect">
            <a:avLst/>
          </a:prstGeom>
        </p:spPr>
        <p:txBody>
          <a:bodyPr anchorCtr="0" anchor="t" bIns="121900" lIns="121900" spcFirstLastPara="1" rIns="121900" wrap="square" tIns="121900">
            <a:normAutofit fontScale="77500" lnSpcReduction="10000"/>
          </a:bodyPr>
          <a:lstStyle/>
          <a:p>
            <a:pPr indent="0" lvl="0" marL="0" rtl="0" algn="l">
              <a:spcBef>
                <a:spcPts val="0"/>
              </a:spcBef>
              <a:spcAft>
                <a:spcPts val="0"/>
              </a:spcAft>
              <a:buNone/>
            </a:pPr>
            <a:r>
              <a:rPr b="1" lang="en-US" sz="2700"/>
              <a:t>How the Model Works</a:t>
            </a:r>
            <a:endParaRPr b="1" sz="2700"/>
          </a:p>
          <a:p>
            <a:pPr indent="-317182" lvl="0" marL="457200" rtl="0" algn="l">
              <a:lnSpc>
                <a:spcPct val="150000"/>
              </a:lnSpc>
              <a:spcBef>
                <a:spcPts val="1600"/>
              </a:spcBef>
              <a:spcAft>
                <a:spcPts val="0"/>
              </a:spcAft>
              <a:buSzPct val="100000"/>
              <a:buChar char="●"/>
            </a:pPr>
            <a:r>
              <a:rPr lang="en-US" sz="1800"/>
              <a:t>Unsupervised machine learning model</a:t>
            </a:r>
            <a:endParaRPr sz="1800"/>
          </a:p>
          <a:p>
            <a:pPr indent="-317182" lvl="0" marL="457200" rtl="0" algn="l">
              <a:lnSpc>
                <a:spcPct val="150000"/>
              </a:lnSpc>
              <a:spcBef>
                <a:spcPts val="0"/>
              </a:spcBef>
              <a:spcAft>
                <a:spcPts val="0"/>
              </a:spcAft>
              <a:buSzPct val="100000"/>
              <a:buChar char="●"/>
            </a:pPr>
            <a:r>
              <a:rPr lang="en-US" sz="1800"/>
              <a:t>Collaborative filtering method that finds the relationship between items and users’ entities. </a:t>
            </a:r>
            <a:endParaRPr sz="1800"/>
          </a:p>
          <a:p>
            <a:pPr indent="-317182" lvl="0" marL="457200" rtl="0" algn="l">
              <a:lnSpc>
                <a:spcPct val="150000"/>
              </a:lnSpc>
              <a:spcBef>
                <a:spcPts val="0"/>
              </a:spcBef>
              <a:spcAft>
                <a:spcPts val="0"/>
              </a:spcAft>
              <a:buSzPct val="100000"/>
              <a:buChar char="●"/>
            </a:pPr>
            <a:r>
              <a:rPr lang="en-US" sz="1800"/>
              <a:t>The model learns the latent preferences of users and the latent attributes of items from known ratings to find similarity and make a recommendation.</a:t>
            </a:r>
            <a:endParaRPr sz="1800"/>
          </a:p>
          <a:p>
            <a:pPr indent="-317182" lvl="0" marL="457200" rtl="0" algn="l">
              <a:lnSpc>
                <a:spcPct val="150000"/>
              </a:lnSpc>
              <a:spcBef>
                <a:spcPts val="0"/>
              </a:spcBef>
              <a:spcAft>
                <a:spcPts val="0"/>
              </a:spcAft>
              <a:buSzPct val="100000"/>
              <a:buChar char="●"/>
            </a:pPr>
            <a:r>
              <a:rPr lang="en-US" sz="1800"/>
              <a:t>The model uses low-rank matrix factorization to derive the preferences from the dataset. </a:t>
            </a:r>
            <a:endParaRPr sz="1800"/>
          </a:p>
          <a:p>
            <a:pPr indent="-317182" lvl="0" marL="457200" rtl="0" algn="l">
              <a:lnSpc>
                <a:spcPct val="150000"/>
              </a:lnSpc>
              <a:spcBef>
                <a:spcPts val="0"/>
              </a:spcBef>
              <a:spcAft>
                <a:spcPts val="0"/>
              </a:spcAft>
              <a:buSzPct val="100000"/>
              <a:buChar char="●"/>
            </a:pPr>
            <a:r>
              <a:rPr lang="en-US" sz="1800"/>
              <a:t>The model uses Single-Value Decomposition (SVD) to derive the low-rank matrix. From there, this matrix is used to predict the ratings of the remaining movies for each user. </a:t>
            </a:r>
            <a:endParaRPr sz="1800"/>
          </a:p>
          <a:p>
            <a:pPr indent="0" lvl="0" marL="0" rtl="0" algn="l">
              <a:lnSpc>
                <a:spcPct val="100000"/>
              </a:lnSpc>
              <a:spcBef>
                <a:spcPts val="1600"/>
              </a:spcBef>
              <a:spcAft>
                <a:spcPts val="0"/>
              </a:spcAft>
              <a:buNone/>
            </a:pPr>
            <a:r>
              <a:rPr b="1" lang="en-US" sz="2750">
                <a:latin typeface="Calibri"/>
                <a:ea typeface="Calibri"/>
                <a:cs typeface="Calibri"/>
                <a:sym typeface="Calibri"/>
              </a:rPr>
              <a:t>Features</a:t>
            </a:r>
            <a:endParaRPr b="1" sz="2750">
              <a:latin typeface="Calibri"/>
              <a:ea typeface="Calibri"/>
              <a:cs typeface="Calibri"/>
              <a:sym typeface="Calibri"/>
            </a:endParaRPr>
          </a:p>
          <a:p>
            <a:pPr indent="-336867" lvl="0" marL="457200" rtl="0" algn="l">
              <a:lnSpc>
                <a:spcPct val="100000"/>
              </a:lnSpc>
              <a:spcBef>
                <a:spcPts val="0"/>
              </a:spcBef>
              <a:spcAft>
                <a:spcPts val="0"/>
              </a:spcAft>
              <a:buSzPct val="100000"/>
              <a:buFont typeface="Calibri"/>
              <a:buChar char="●"/>
            </a:pPr>
            <a:r>
              <a:rPr lang="en-US" sz="2200">
                <a:latin typeface="Calibri"/>
                <a:ea typeface="Calibri"/>
                <a:cs typeface="Calibri"/>
                <a:sym typeface="Calibri"/>
              </a:rPr>
              <a:t>UserId, MovieId</a:t>
            </a:r>
            <a:endParaRPr b="1" sz="2500">
              <a:latin typeface="Calibri"/>
              <a:ea typeface="Calibri"/>
              <a:cs typeface="Calibri"/>
              <a:sym typeface="Calibri"/>
            </a:endParaRPr>
          </a:p>
          <a:p>
            <a:pPr indent="0" lvl="0" marL="0" rtl="0" algn="l">
              <a:spcBef>
                <a:spcPts val="0"/>
              </a:spcBef>
              <a:spcAft>
                <a:spcPts val="1600"/>
              </a:spcAft>
              <a:buNone/>
            </a:pPr>
            <a:r>
              <a:t/>
            </a:r>
            <a:endParaRPr sz="2800"/>
          </a:p>
        </p:txBody>
      </p:sp>
      <p:sp>
        <p:nvSpPr>
          <p:cNvPr id="166" name="Google Shape;166;g121ceaedeab_0_7"/>
          <p:cNvSpPr txBox="1"/>
          <p:nvPr>
            <p:ph idx="4294967295" type="body"/>
          </p:nvPr>
        </p:nvSpPr>
        <p:spPr>
          <a:xfrm>
            <a:off x="6275675" y="1219688"/>
            <a:ext cx="5183100" cy="823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b="1" lang="en-US" sz="2100"/>
              <a:t>Assumptions &amp; Conditions</a:t>
            </a:r>
            <a:endParaRPr b="1" sz="2100"/>
          </a:p>
        </p:txBody>
      </p:sp>
      <p:sp>
        <p:nvSpPr>
          <p:cNvPr id="167" name="Google Shape;167;g121ceaedeab_0_7"/>
          <p:cNvSpPr txBox="1"/>
          <p:nvPr>
            <p:ph idx="4294967295" type="body"/>
          </p:nvPr>
        </p:nvSpPr>
        <p:spPr>
          <a:xfrm>
            <a:off x="6232900" y="1824575"/>
            <a:ext cx="5183100" cy="1926600"/>
          </a:xfrm>
          <a:prstGeom prst="rect">
            <a:avLst/>
          </a:prstGeom>
        </p:spPr>
        <p:txBody>
          <a:bodyPr anchorCtr="0" anchor="t" bIns="121900" lIns="121900" spcFirstLastPara="1" rIns="121900" wrap="square" tIns="121900">
            <a:normAutofit/>
          </a:bodyPr>
          <a:lstStyle/>
          <a:p>
            <a:pPr indent="-314325" lvl="0" marL="457200" rtl="0" algn="l">
              <a:lnSpc>
                <a:spcPct val="140000"/>
              </a:lnSpc>
              <a:spcBef>
                <a:spcPts val="0"/>
              </a:spcBef>
              <a:spcAft>
                <a:spcPts val="0"/>
              </a:spcAft>
              <a:buSzPts val="1350"/>
              <a:buChar char="●"/>
            </a:pPr>
            <a:r>
              <a:rPr lang="en-US" sz="1350"/>
              <a:t>Filtered out users with less than 100 ratings</a:t>
            </a:r>
            <a:endParaRPr sz="1350"/>
          </a:p>
          <a:p>
            <a:pPr indent="-314325" lvl="0" marL="457200" rtl="0" algn="l">
              <a:lnSpc>
                <a:spcPct val="140000"/>
              </a:lnSpc>
              <a:spcBef>
                <a:spcPts val="0"/>
              </a:spcBef>
              <a:spcAft>
                <a:spcPts val="0"/>
              </a:spcAft>
              <a:buSzPts val="1350"/>
              <a:buChar char="●"/>
            </a:pPr>
            <a:r>
              <a:rPr lang="en-US" sz="1350"/>
              <a:t>Filtered out movies with less than 100 ratings</a:t>
            </a:r>
            <a:endParaRPr sz="1350"/>
          </a:p>
          <a:p>
            <a:pPr indent="0" lvl="0" marL="457200" rtl="0" algn="l">
              <a:lnSpc>
                <a:spcPct val="140000"/>
              </a:lnSpc>
              <a:spcBef>
                <a:spcPts val="0"/>
              </a:spcBef>
              <a:spcAft>
                <a:spcPts val="0"/>
              </a:spcAft>
              <a:buNone/>
            </a:pPr>
            <a:r>
              <a:t/>
            </a:r>
            <a:endParaRPr sz="1350"/>
          </a:p>
        </p:txBody>
      </p:sp>
      <p:pic>
        <p:nvPicPr>
          <p:cNvPr id="168" name="Google Shape;168;g121ceaedeab_0_7"/>
          <p:cNvPicPr preferRelativeResize="0"/>
          <p:nvPr/>
        </p:nvPicPr>
        <p:blipFill>
          <a:blip r:embed="rId4">
            <a:alphaModFix/>
          </a:blip>
          <a:stretch>
            <a:fillRect/>
          </a:stretch>
        </p:blipFill>
        <p:spPr>
          <a:xfrm>
            <a:off x="6337825" y="2824500"/>
            <a:ext cx="4879877" cy="2725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2022-03-29T22:57:56Z</dcterms:created>
  <dc:creator>Douglas Oliveira</dc:creator>
</cp:coreProperties>
</file>